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1" r:id="rId3"/>
    <p:sldId id="281" r:id="rId4"/>
    <p:sldId id="258" r:id="rId5"/>
    <p:sldId id="282" r:id="rId6"/>
    <p:sldId id="276" r:id="rId7"/>
    <p:sldId id="278" r:id="rId8"/>
    <p:sldId id="283" r:id="rId9"/>
    <p:sldId id="280" r:id="rId10"/>
    <p:sldId id="257" r:id="rId11"/>
    <p:sldId id="260" r:id="rId12"/>
    <p:sldId id="259" r:id="rId13"/>
    <p:sldId id="295" r:id="rId14"/>
    <p:sldId id="296" r:id="rId15"/>
    <p:sldId id="298" r:id="rId16"/>
    <p:sldId id="299" r:id="rId17"/>
    <p:sldId id="285" r:id="rId18"/>
    <p:sldId id="287" r:id="rId19"/>
    <p:sldId id="264" r:id="rId20"/>
    <p:sldId id="288" r:id="rId21"/>
    <p:sldId id="265" r:id="rId22"/>
    <p:sldId id="289" r:id="rId23"/>
    <p:sldId id="263" r:id="rId24"/>
    <p:sldId id="300" r:id="rId25"/>
    <p:sldId id="266" r:id="rId26"/>
    <p:sldId id="291" r:id="rId27"/>
    <p:sldId id="267" r:id="rId28"/>
    <p:sldId id="290" r:id="rId29"/>
    <p:sldId id="268" r:id="rId30"/>
    <p:sldId id="292" r:id="rId31"/>
    <p:sldId id="269" r:id="rId32"/>
    <p:sldId id="293" r:id="rId33"/>
    <p:sldId id="301" r:id="rId34"/>
    <p:sldId id="294" r:id="rId3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23/04/2014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mx/url?sa=i&amp;rct=j&amp;q=&amp;esrc=s&amp;source=images&amp;cd=&amp;cad=rja&amp;uact=8&amp;docid=4_BRFRkX4GFKkM&amp;tbnid=jdkv8VQSSIq_sM:&amp;ved=0CAUQjRw&amp;url=http://www.eleconomistaamerica.com/negocios-eAm/noticias/4927650/06/13/El-exito-un-camino-repleto-de-sacrificios-aprendizaje-y-oportunidades.html&amp;ei=8f4-U-LVNKK1sASU_IHoBw&amp;psig=AFQjCNEJ64TGM8khugIt05WbAp9mr7gVPQ&amp;ust=139672366229418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mx/url?sa=i&amp;rct=j&amp;q=&amp;esrc=s&amp;source=images&amp;cd=&amp;cad=rja&amp;uact=8&amp;docid=dW8Zu57LLpndhM&amp;tbnid=GWIR90P7UO0agM:&amp;ved=&amp;url=http://mitosenelaula.wikispaces.com/Hermes%2Bo%2BMercurio&amp;ei=49ZFU-a7IYrWsgbbtoD4Bw&amp;bvm=bv.64507335,d.Yms&amp;psig=AFQjCNEyIeGoh4fsfwOZZT_ME0uAgrYPpQ&amp;ust=1397172324077750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thumbs.dreamstime.com/z/pecho-de-tesoro-3332342.jpg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m.mx/url?sa=i&amp;rct=j&amp;q=&amp;esrc=s&amp;source=images&amp;cd=&amp;cad=rja&amp;uact=8&amp;docid=UpDsV-FPGtBEWM&amp;tbnid=CFrfW7-Rd4UeFM:&amp;ved=0CAUQjRw&amp;url=http://www.aureliasystems.com/samples/MSWord/ModelT.htm&amp;ei=zW9DU-D-JsnB2wXKkoCYAg&amp;psig=AFQjCNEQ4EO11jU5zfuBKziJTU2UkwRfNg&amp;ust=1397014784943154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hyperlink" Target="http://www.google.com.mx/url?sa=i&amp;rct=j&amp;q=&amp;esrc=s&amp;source=images&amp;cd=&amp;cad=rja&amp;uact=8&amp;docid=YUbHUfm5sMbuaM&amp;tbnid=f8ueaoHVuzzaSM:&amp;ved=0CAUQjRw&amp;url=http://www.muscularmustangs.com/database2/fordlogo.php&amp;ei=GnNDU861HZKu2gWpwYDoAw&amp;psig=AFQjCNGT0Yeyv60kwlBcnjSAaGwj9fIbtg&amp;ust=1397015699055448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m.mx/url?sa=i&amp;source=images&amp;cd=&amp;cad=rja&amp;uact=8&amp;docid=G-USaLw5jds5bM&amp;tbnid=8bfVK7uO4bp_qM:&amp;ved=0CAgQjRw&amp;url=http://ieeeh.com/tag/logo/&amp;ei=F3JDU_7sOJT-2QXAhYCwDQ&amp;psig=AFQjCNHSJHj-CouvYLYZEo3sa-k13M_JhQ&amp;ust=139701544801533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m.mx/url?sa=i&amp;rct=j&amp;q=&amp;esrc=s&amp;source=images&amp;cd=&amp;cad=rja&amp;uact=8&amp;docid=hF34zA0ncsMCdM&amp;tbnid=WBSj3OZTlmGK-M:&amp;ved=0CAUQjRw&amp;url=http://picsed.com/keyword/edison%2Blightbulb&amp;ei=nnVDU_W1COWG3AWj-4HYDQ&amp;bvm=bv.64367178,d.b2I&amp;psig=AFQjCNFvo8FI0950fBuRxlMf68dT8qunzQ&amp;ust=139701620365112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com.mx/url?sa=i&amp;source=images&amp;cd=&amp;cad=rja&amp;uact=8&amp;docid=s6Lj6wvphU_f7M&amp;tbnid=bXLKxA1-sZcaXM:&amp;ved=0CAgQjRw&amp;url=http://enpositivo.com/2012/02/el-unico-intermediario-que-precisa-amazon-se-llama-amazon/&amp;ei=r-pFU7SSA4OstAbAkoCACw&amp;psig=AFQjCNGLETI-MhNqDp2EfYq8qJne6n5-4g&amp;ust=1397177391101020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.mx/url?sa=i&amp;rct=j&amp;q=&amp;esrc=s&amp;source=images&amp;cd=&amp;cad=rja&amp;uact=8&amp;docid=Lk2kxYf-I9EvpM&amp;tbnid=L81QPaXHnDFHBM:&amp;ved=0CAUQjRw&amp;url=http://www.flickr.com/photos/jurvetson/6697908289/&amp;ei=KHdDU8CuPKqU2AXB84H4Dw&amp;bvm=bv.64367178,d.b2I&amp;psig=AFQjCNE4gSRQUoZsKbyC_pEGw-aSJ94NFQ&amp;ust=1397016704309095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mx/url?sa=i&amp;source=images&amp;cd=&amp;cad=rja&amp;uact=8&amp;docid=0wVaB9EvL-12wM&amp;tbnid=ojLpgz5FkfblAM:&amp;ved=0CAgQjRw&amp;url=http://www.crunchbase.com/person/steve-jobs&amp;ei=71tDU4LRFoGO2AX-moDQBw&amp;psig=AFQjCNHO8R1iu_hHa831C7TZAKIl0tYvjg&amp;ust=1397009775648430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m.mx/url?sa=i&amp;source=images&amp;cd=&amp;cad=rja&amp;uact=8&amp;docid=VgIJo0EpyqTVLM&amp;tbnid=Jg5TrJCC8VgVeM:&amp;ved=0CAgQjRw&amp;url=http://blog.siliconpublishing.com/2011/10/a-great-technologist-passes/&amp;ei=HXtDU6XTLOHN2QXXhYDYCg&amp;psig=AFQjCNF26-_3Hkee2t_m-Et-3I9aiK0FHg&amp;ust=1397017757785495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afQXGNO5bA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mx/url?sa=i&amp;rct=j&amp;q=&amp;esrc=s&amp;source=images&amp;cd=&amp;cad=rja&amp;uact=8&amp;docid=cB3rHnzQiPZuJM&amp;tbnid=-c4k6VELW-3WwM:&amp;ved=0CAUQjRw&amp;url=http://ateismoparacristianos.blogspot.com/2013/02/frases-celebres-ateas-thomas-alva-edison.html&amp;ei=Lvc-U9jKH9WhsQT-zIDIBw&amp;bvm=bv.64125504,d.b2I&amp;psig=AFQjCNGt8KFG4qDjH3yQ6mB23ffmA1ScGg&amp;ust=1396721601764477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mx/url?sa=i&amp;rct=j&amp;q=&amp;esrc=s&amp;source=images&amp;cd=&amp;cad=rja&amp;uact=8&amp;docid=rHHwug2M52u3LM&amp;tbnid=FykI4jwxzqTsXM:&amp;ved=0CAUQjRw&amp;url=http://www.achievement.org/autodoc/page/bez0bio-1&amp;ei=svg-U8O1A5bJsQTr5IDgAw&amp;psig=AFQjCNF0UnPzBGN-WkclN999GyqJuonWBg&amp;ust=1396722223426780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mx/url?sa=i&amp;rct=j&amp;q=&amp;esrc=s&amp;source=images&amp;cd=&amp;cad=rja&amp;uact=8&amp;docid=ztlYx-At7HCbQM&amp;tbnid=bMAkfbwq0H8l6M:&amp;ved=0CAUQjRw&amp;url=http://blogs.ocweekly.com/navelgazing/disney_dirt/&amp;ei=gfg-U6_xAqmzsQSZ4IHoBA&amp;psig=AFQjCNGA5wuofmTB37hW59wMr0MdnWXA_w&amp;ust=1396722165620248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mx/url?sa=i&amp;rct=j&amp;q=&amp;esrc=s&amp;source=images&amp;cd=&amp;cad=rja&amp;uact=8&amp;docid=uC-fMvJ25ykzQM&amp;tbnid=jLW5HpWei-Eq1M:&amp;ved=0CAUQjRw&amp;url=http://www.logomaker.com/blog/2011/10/17/entrepreneur-quote-of-the-week%E2%80%94henry-ford/&amp;ei=pPk-U5kTr82xBMX7gIgE&amp;psig=AFQjCNHVLGHIKQkTUhxUFkSNQzkqcMmxDg&amp;ust=1396722432720927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mx/url?sa=i&amp;rct=j&amp;q=&amp;esrc=s&amp;source=images&amp;cd=&amp;cad=rja&amp;uact=8&amp;docid=6Br4irAd99JWXM&amp;tbnid=CnG8arwkqsCh_M:&amp;ved=0CAUQjRw&amp;url=http://campusmexico.mx/2013/02/21/el-duo-exitoso-de-google/&amp;ei=yvo-U8rzJ8jLsQTslIGwBw&amp;psig=AFQjCNGQHsFynemPJ2OI3rv6t9VyUjMG2g&amp;ust=1396722741135337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4941168"/>
            <a:ext cx="9144000" cy="19168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8" name="Picture 4" descr="http://s01.s3c.es/imag/_v0/635x300/a/1/8/camino-al-exito-getty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67544" y="5176309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Los </a:t>
            </a:r>
            <a:r>
              <a:rPr lang="en-US" sz="4400" b="1" dirty="0" err="1">
                <a:solidFill>
                  <a:schemeClr val="bg1"/>
                </a:solidFill>
              </a:rPr>
              <a:t>grandes</a:t>
            </a:r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en-US" sz="4400" b="1" dirty="0" err="1">
                <a:solidFill>
                  <a:schemeClr val="bg1"/>
                </a:solidFill>
              </a:rPr>
              <a:t>negocios</a:t>
            </a:r>
            <a:r>
              <a:rPr lang="en-US" sz="4400" b="1" dirty="0">
                <a:solidFill>
                  <a:schemeClr val="bg1"/>
                </a:solidFill>
              </a:rPr>
              <a:t> son s</a:t>
            </a:r>
            <a:r>
              <a:rPr lang="es-MX" sz="4400" b="1" dirty="0" err="1">
                <a:solidFill>
                  <a:schemeClr val="bg1"/>
                </a:solidFill>
              </a:rPr>
              <a:t>ó</a:t>
            </a:r>
            <a:r>
              <a:rPr lang="en-US" sz="4400" b="1" dirty="0">
                <a:solidFill>
                  <a:schemeClr val="bg1"/>
                </a:solidFill>
              </a:rPr>
              <a:t>lo para </a:t>
            </a:r>
            <a:endParaRPr lang="en-US" sz="4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4400" b="1" dirty="0">
                <a:solidFill>
                  <a:schemeClr val="bg1"/>
                </a:solidFill>
              </a:rPr>
              <a:t>l</a:t>
            </a:r>
            <a:r>
              <a:rPr lang="en-US" sz="4400" b="1" dirty="0" smtClean="0">
                <a:solidFill>
                  <a:schemeClr val="bg1"/>
                </a:solidFill>
              </a:rPr>
              <a:t>os </a:t>
            </a:r>
            <a:r>
              <a:rPr lang="en-US" sz="4400" b="1" dirty="0" err="1" smtClean="0">
                <a:solidFill>
                  <a:schemeClr val="bg1"/>
                </a:solidFill>
              </a:rPr>
              <a:t>afortunados</a:t>
            </a:r>
            <a:r>
              <a:rPr lang="en-US" sz="4400" b="1" dirty="0">
                <a:solidFill>
                  <a:schemeClr val="bg1"/>
                </a:solidFill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347503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27584" y="1133356"/>
            <a:ext cx="763284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/>
              <a:t>Todos tienen algo en común</a:t>
            </a:r>
          </a:p>
          <a:p>
            <a:pPr algn="ctr"/>
            <a:endParaRPr lang="es-ES" sz="2800" dirty="0"/>
          </a:p>
          <a:p>
            <a:pPr algn="ctr"/>
            <a:r>
              <a:rPr lang="es-ES" sz="5400" b="1" dirty="0" smtClean="0">
                <a:solidFill>
                  <a:srgbClr val="0070C0"/>
                </a:solidFill>
              </a:rPr>
              <a:t>FORTUNA</a:t>
            </a:r>
            <a:endParaRPr lang="es-ES" sz="4000" b="1" dirty="0" smtClean="0">
              <a:solidFill>
                <a:srgbClr val="0070C0"/>
              </a:solidFill>
            </a:endParaRP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Los </a:t>
            </a:r>
            <a:r>
              <a:rPr lang="en-US" sz="4000" dirty="0" err="1"/>
              <a:t>grandes</a:t>
            </a:r>
            <a:r>
              <a:rPr lang="en-US" sz="4000" dirty="0"/>
              <a:t> </a:t>
            </a:r>
            <a:r>
              <a:rPr lang="en-US" sz="4000" dirty="0" err="1"/>
              <a:t>negocios</a:t>
            </a:r>
            <a:r>
              <a:rPr lang="en-US" sz="4000" dirty="0"/>
              <a:t> son </a:t>
            </a:r>
            <a:endParaRPr lang="en-US" sz="4000" dirty="0" smtClean="0"/>
          </a:p>
          <a:p>
            <a:pPr algn="ctr"/>
            <a:r>
              <a:rPr lang="en-US" sz="4000" dirty="0" smtClean="0"/>
              <a:t>s</a:t>
            </a:r>
            <a:r>
              <a:rPr lang="es-MX" sz="4000" dirty="0" err="1"/>
              <a:t>ó</a:t>
            </a:r>
            <a:r>
              <a:rPr lang="en-US" sz="4000" dirty="0"/>
              <a:t>lo para los</a:t>
            </a:r>
          </a:p>
          <a:p>
            <a:pPr algn="ctr"/>
            <a:r>
              <a:rPr lang="en-US" sz="4000" dirty="0" smtClean="0"/>
              <a:t>AFORTUNADOS!!</a:t>
            </a:r>
            <a:endParaRPr lang="en-US" sz="4000" dirty="0"/>
          </a:p>
          <a:p>
            <a:pPr algn="ctr"/>
            <a:endParaRPr lang="es-ES" sz="2800" dirty="0"/>
          </a:p>
          <a:p>
            <a:endParaRPr lang="es-E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11144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1484784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fortuna </a:t>
            </a:r>
            <a:r>
              <a:rPr lang="es-ES" sz="2800" i="1" dirty="0"/>
              <a:t>s. f. </a:t>
            </a:r>
            <a:endParaRPr lang="es-ES" sz="2800" i="1" dirty="0" smtClean="0"/>
          </a:p>
          <a:p>
            <a:endParaRPr lang="es-ES" sz="2800" b="1" dirty="0" smtClean="0"/>
          </a:p>
          <a:p>
            <a:r>
              <a:rPr lang="es-ES" sz="2800" b="1" dirty="0" smtClean="0"/>
              <a:t>1 </a:t>
            </a:r>
            <a:r>
              <a:rPr lang="es-ES" sz="2800" dirty="0"/>
              <a:t>  Suerte favorable para alguien. </a:t>
            </a:r>
            <a:endParaRPr lang="es-ES" sz="2800" dirty="0" smtClean="0"/>
          </a:p>
          <a:p>
            <a:endParaRPr lang="es-ES" sz="2800" dirty="0"/>
          </a:p>
          <a:p>
            <a:r>
              <a:rPr lang="es-ES" sz="2800" b="1" dirty="0" smtClean="0"/>
              <a:t>2 </a:t>
            </a:r>
            <a:r>
              <a:rPr lang="es-ES" sz="2800" dirty="0"/>
              <a:t>  Cantidad de dinero y bienes que posee una persona</a:t>
            </a:r>
            <a:r>
              <a:rPr lang="es-ES" sz="2800" dirty="0" smtClean="0"/>
              <a:t>.</a:t>
            </a:r>
            <a:endParaRPr lang="es-ES" sz="2800" dirty="0"/>
          </a:p>
          <a:p>
            <a:endParaRPr lang="es-E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21321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78781" y="1119024"/>
            <a:ext cx="3238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Diosa Fortuna (</a:t>
            </a:r>
            <a:r>
              <a:rPr lang="es-ES" sz="2800" b="1" dirty="0" err="1" smtClean="0"/>
              <a:t>Tik</a:t>
            </a:r>
            <a:r>
              <a:rPr lang="es-MX" sz="2800" b="1" dirty="0"/>
              <a:t>é</a:t>
            </a:r>
            <a:r>
              <a:rPr lang="es-ES" sz="2800" b="1" dirty="0" smtClean="0"/>
              <a:t>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09" y="1642244"/>
            <a:ext cx="368617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842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bsecure.com.mx/wp-content/themes/bsecure2012/timthumb.php?src=http://www.bsecure.com.mx/wp-content/uploads/2012/07/CDE.jpg&amp;q=90&amp;w=629&amp;z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51" y="188640"/>
            <a:ext cx="5229225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6156176" y="1772816"/>
            <a:ext cx="2664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Zeus</a:t>
            </a:r>
            <a:r>
              <a:rPr lang="es-ES" sz="2800" dirty="0" smtClean="0"/>
              <a:t> conquisto a</a:t>
            </a:r>
          </a:p>
          <a:p>
            <a:r>
              <a:rPr lang="es-ES" sz="2800" b="1" dirty="0" smtClean="0"/>
              <a:t>Tetis</a:t>
            </a:r>
            <a:r>
              <a:rPr lang="es-ES" sz="2800" dirty="0" smtClean="0"/>
              <a:t> y nació </a:t>
            </a:r>
          </a:p>
          <a:p>
            <a:r>
              <a:rPr lang="es-ES" sz="2800" dirty="0" err="1" smtClean="0"/>
              <a:t>Tiké</a:t>
            </a:r>
            <a:r>
              <a:rPr lang="es-ES" sz="2800" dirty="0" smtClean="0"/>
              <a:t> o </a:t>
            </a:r>
            <a:r>
              <a:rPr lang="es-ES" sz="2800" b="1" dirty="0" smtClean="0"/>
              <a:t>Fortuna</a:t>
            </a:r>
          </a:p>
        </p:txBody>
      </p:sp>
    </p:spTree>
    <p:extLst>
      <p:ext uri="{BB962C8B-B14F-4D97-AF65-F5344CB8AC3E}">
        <p14:creationId xmlns:p14="http://schemas.microsoft.com/office/powerpoint/2010/main" val="310204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1484784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Mercurio</a:t>
            </a:r>
          </a:p>
          <a:p>
            <a:r>
              <a:rPr lang="es-ES" sz="2800" dirty="0" smtClean="0"/>
              <a:t>Le </a:t>
            </a:r>
            <a:r>
              <a:rPr lang="es-ES" sz="2800" dirty="0"/>
              <a:t>enseñó a </a:t>
            </a:r>
            <a:r>
              <a:rPr lang="es-ES" sz="2800" dirty="0" smtClean="0"/>
              <a:t>correr más rápido que el viento</a:t>
            </a:r>
          </a:p>
        </p:txBody>
      </p:sp>
      <p:pic>
        <p:nvPicPr>
          <p:cNvPr id="2052" name="Picture 4" descr="https://encrypted-tbn2.gstatic.com/images?q=tbn:ANd9GcQCPaOGzUmE9_OkQNrEDGesVFFNCJtCwD-kpuzOnBw8uYeUFFkv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2990850" cy="384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84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32" y="1484784"/>
            <a:ext cx="43815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509042" y="4294659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Fortuna </a:t>
            </a:r>
            <a:r>
              <a:rPr lang="es-ES" sz="2800" dirty="0" smtClean="0"/>
              <a:t>recolectaba el </a:t>
            </a:r>
            <a:r>
              <a:rPr lang="es-ES" sz="2800" dirty="0" err="1" smtClean="0"/>
              <a:t>nectar</a:t>
            </a:r>
            <a:r>
              <a:rPr lang="es-ES" sz="2800" dirty="0" smtClean="0"/>
              <a:t> y la ambrosia de los frutos antes que el sol saliera.</a:t>
            </a:r>
          </a:p>
        </p:txBody>
      </p:sp>
    </p:spTree>
    <p:extLst>
      <p:ext uri="{BB962C8B-B14F-4D97-AF65-F5344CB8AC3E}">
        <p14:creationId xmlns:p14="http://schemas.microsoft.com/office/powerpoint/2010/main" val="30847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5220072" y="1758295"/>
            <a:ext cx="37444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Fortuna </a:t>
            </a:r>
            <a:r>
              <a:rPr lang="es-ES" sz="2800" dirty="0" smtClean="0"/>
              <a:t> fue atrapada</a:t>
            </a:r>
          </a:p>
          <a:p>
            <a:r>
              <a:rPr lang="es-ES" sz="2800" dirty="0" smtClean="0"/>
              <a:t>por un pescador</a:t>
            </a:r>
          </a:p>
          <a:p>
            <a:endParaRPr lang="es-ES" sz="2800" dirty="0"/>
          </a:p>
          <a:p>
            <a:r>
              <a:rPr lang="es-ES" sz="2800" dirty="0" smtClean="0"/>
              <a:t>Los dioses le cumplieron</a:t>
            </a:r>
          </a:p>
          <a:p>
            <a:r>
              <a:rPr lang="es-ES" sz="2800" b="1" dirty="0"/>
              <a:t>t</a:t>
            </a:r>
            <a:r>
              <a:rPr lang="es-ES" sz="2800" b="1" dirty="0" smtClean="0"/>
              <a:t>odos sus deseos</a:t>
            </a:r>
          </a:p>
        </p:txBody>
      </p:sp>
      <p:pic>
        <p:nvPicPr>
          <p:cNvPr id="4106" name="Picture 10" descr="Pecho de tesoro">
            <a:hlinkClick r:id="rId2" tooltip="Download Pecho De Tesoro Fotografía de archivo - Imagen: 333234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54298"/>
            <a:ext cx="38100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20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599" y="1720840"/>
            <a:ext cx="70567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0070C0"/>
                </a:solidFill>
              </a:rPr>
              <a:t>Fuerza de voluntad inquebrantable </a:t>
            </a:r>
          </a:p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(</a:t>
            </a:r>
            <a:r>
              <a:rPr lang="es-MX" sz="2800" b="1" dirty="0">
                <a:solidFill>
                  <a:srgbClr val="0070C0"/>
                </a:solidFill>
              </a:rPr>
              <a:t>Tenacidad</a:t>
            </a:r>
            <a:r>
              <a:rPr lang="es-MX" sz="28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355976" y="40248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i="1" dirty="0"/>
              <a:t>"No he fracasado. He </a:t>
            </a:r>
            <a:r>
              <a:rPr lang="es-ES" i="1" dirty="0" smtClean="0"/>
              <a:t>encontrado 10 mil</a:t>
            </a:r>
          </a:p>
          <a:p>
            <a:r>
              <a:rPr lang="es-ES" i="1" dirty="0" smtClean="0"/>
              <a:t>soluciones </a:t>
            </a:r>
            <a:r>
              <a:rPr lang="es-ES" i="1" dirty="0"/>
              <a:t>que no funcionan". </a:t>
            </a:r>
            <a:r>
              <a:rPr lang="es-ES" i="1" dirty="0" smtClean="0"/>
              <a:t>(Edison)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162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www.aureliasystems.com/samples/MSWord/ModelT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56792"/>
            <a:ext cx="440055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467544" y="131870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i="1" dirty="0"/>
              <a:t>"El fracaso es simplemente la oportunidad para comenzar de nuevo, en esta ocasión con más inteligencia</a:t>
            </a:r>
            <a:r>
              <a:rPr lang="es-ES" i="1" dirty="0" smtClean="0"/>
              <a:t>". (Ford</a:t>
            </a:r>
            <a:r>
              <a:rPr lang="en-US" i="1" dirty="0" smtClean="0"/>
              <a:t>)</a:t>
            </a: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899592" y="476672"/>
            <a:ext cx="31683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 </a:t>
            </a:r>
            <a:endParaRPr lang="es-MX" sz="2400" dirty="0"/>
          </a:p>
          <a:p>
            <a:pPr algn="ctr"/>
            <a:r>
              <a:rPr lang="es-MX" sz="2400" b="1" dirty="0" smtClean="0"/>
              <a:t>Tenacidad</a:t>
            </a:r>
          </a:p>
        </p:txBody>
      </p:sp>
      <p:pic>
        <p:nvPicPr>
          <p:cNvPr id="5128" name="Picture 8" descr="http://www.muscularmustangs.com/database/fordlogo1903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40968"/>
            <a:ext cx="1714897" cy="135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82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2114853"/>
            <a:ext cx="7812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Oportunidades, las busco o espero a que lleguen? </a:t>
            </a:r>
          </a:p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(Pro actividad)</a:t>
            </a:r>
            <a:endParaRPr lang="en-US" sz="2800" b="1" dirty="0" smtClean="0">
              <a:solidFill>
                <a:srgbClr val="0070C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19672" y="4078813"/>
            <a:ext cx="7092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>
                <a:solidFill>
                  <a:srgbClr val="000000"/>
                </a:solidFill>
                <a:latin typeface="Arial"/>
              </a:rPr>
              <a:t>“En 1995 recaudé un millón de dólares de 22 inversores </a:t>
            </a:r>
            <a:r>
              <a:rPr lang="es-ES" i="1" dirty="0" smtClean="0">
                <a:solidFill>
                  <a:srgbClr val="000000"/>
                </a:solidFill>
                <a:latin typeface="Arial"/>
              </a:rPr>
              <a:t>…. </a:t>
            </a:r>
            <a:r>
              <a:rPr lang="es-ES" i="1" dirty="0">
                <a:solidFill>
                  <a:srgbClr val="000000"/>
                </a:solidFill>
                <a:latin typeface="Arial"/>
              </a:rPr>
              <a:t>Todos me preguntaban lo mismo: ¿qué es Internet</a:t>
            </a:r>
            <a:r>
              <a:rPr lang="es-ES" i="1" dirty="0" smtClean="0">
                <a:solidFill>
                  <a:srgbClr val="000000"/>
                </a:solidFill>
                <a:latin typeface="Arial"/>
              </a:rPr>
              <a:t>?“ (Jeff Bezos)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626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businessnewsdaily.com/images/i/000/003/986/original/entrepreneur-question.jpg?13698397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56" y="0"/>
            <a:ext cx="91707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551726" y="692696"/>
            <a:ext cx="38395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¿</a:t>
            </a:r>
            <a:r>
              <a:rPr lang="en-US" sz="4800" dirty="0" err="1" smtClean="0"/>
              <a:t>Quiénes</a:t>
            </a:r>
            <a:r>
              <a:rPr lang="en-US" sz="4800" dirty="0" smtClean="0"/>
              <a:t> son?</a:t>
            </a:r>
          </a:p>
        </p:txBody>
      </p:sp>
    </p:spTree>
    <p:extLst>
      <p:ext uri="{BB962C8B-B14F-4D97-AF65-F5344CB8AC3E}">
        <p14:creationId xmlns:p14="http://schemas.microsoft.com/office/powerpoint/2010/main" val="6815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1.gstatic.com/images?q=tbn:ANd9GcSOyF2dGTQ906YVtSpXfWOjsCLY8CEfNWn2UvbqYd4uzzH313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790" y="1268760"/>
            <a:ext cx="406717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58699" y="1772816"/>
            <a:ext cx="439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Pro actividad</a:t>
            </a:r>
            <a:endParaRPr lang="en-US" sz="2400" b="1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180047" y="2348880"/>
            <a:ext cx="5200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"Un ordenador en cada oficina, en cada casa. Microsoft en cada uno de los </a:t>
            </a:r>
            <a:r>
              <a:rPr lang="es-ES" i="1" dirty="0" smtClean="0"/>
              <a:t>ordenadores“.</a:t>
            </a:r>
          </a:p>
          <a:p>
            <a:r>
              <a:rPr lang="es-ES" i="1" dirty="0" smtClean="0"/>
              <a:t> (Gates)</a:t>
            </a:r>
            <a:endParaRPr lang="en-US" i="1" dirty="0"/>
          </a:p>
        </p:txBody>
      </p:sp>
      <p:pic>
        <p:nvPicPr>
          <p:cNvPr id="6148" name="Picture 4" descr="http://www.netprolive.com/img/first-microsoft-window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01008"/>
            <a:ext cx="4514850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61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1796565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Repetir, repetir y repetir </a:t>
            </a:r>
          </a:p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(Constancia y Disciplina) </a:t>
            </a:r>
            <a:endParaRPr lang="en-US" sz="2800" b="1" dirty="0" smtClean="0">
              <a:solidFill>
                <a:srgbClr val="0070C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355976" y="40050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i="1" dirty="0"/>
              <a:t>“ No ganarás </a:t>
            </a:r>
            <a:r>
              <a:rPr lang="es-ES" i="1" dirty="0" smtClean="0"/>
              <a:t>una fortuna después </a:t>
            </a:r>
            <a:r>
              <a:rPr lang="es-ES" i="1" dirty="0"/>
              <a:t>de salir de la universidad, y no serás vicepresidente de nada hasta que, con tu esfuerzo, te hayas ganado ambos </a:t>
            </a:r>
            <a:r>
              <a:rPr lang="es-ES" i="1" dirty="0" smtClean="0"/>
              <a:t>logros“. (Gates)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626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blogs.smithsonianmag.com/aroundthemall/files/2008/12/edisons-new-years-eve-lightbulb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82679"/>
            <a:ext cx="34861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27584" y="1764299"/>
            <a:ext cx="3744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/>
              <a:t>Constancia y Disciplina </a:t>
            </a:r>
            <a:endParaRPr lang="en-US" sz="2000" b="1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307651" y="2564904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 smtClean="0"/>
              <a:t>“El </a:t>
            </a:r>
            <a:r>
              <a:rPr lang="es-ES" i="1" dirty="0"/>
              <a:t>genio es un uno por ciento de inspiración y un noventa y nueve por ciento de transpiración</a:t>
            </a:r>
            <a:r>
              <a:rPr lang="es-ES" i="1" dirty="0" smtClean="0"/>
              <a:t>“. (Edison)</a:t>
            </a:r>
            <a:endParaRPr lang="en-US" i="1" dirty="0"/>
          </a:p>
        </p:txBody>
      </p:sp>
      <p:pic>
        <p:nvPicPr>
          <p:cNvPr id="8194" name="Picture 2" descr="https://cdn2.geready.com/sites/default/files/1892_in_monogram_l-sliced_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280" y="4365104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78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86000" y="1720840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Tolerancia y paciencia </a:t>
            </a:r>
          </a:p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(Paciencia)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s-MX" dirty="0" smtClean="0"/>
              <a:t> 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3419872" y="35730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i="1" dirty="0" smtClean="0"/>
              <a:t>“Cuando </a:t>
            </a:r>
            <a:r>
              <a:rPr lang="es-ES" i="1" dirty="0"/>
              <a:t>pensamos que el día de mañana nunca llegará, ya se ha convertido en el ayer. “ </a:t>
            </a:r>
            <a:r>
              <a:rPr lang="es-ES" i="1" dirty="0" smtClean="0"/>
              <a:t>(Ford)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626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50529" y="836712"/>
            <a:ext cx="2520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Paciencia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s-MX" dirty="0" smtClean="0"/>
              <a:t> </a:t>
            </a:r>
            <a:endParaRPr lang="en-US" dirty="0"/>
          </a:p>
        </p:txBody>
      </p:sp>
      <p:sp>
        <p:nvSpPr>
          <p:cNvPr id="3" name="AutoShape 2" descr="data:image/jpeg;base64,/9j/4AAQSkZJRgABAQAAAQABAAD/2wCEAAkGBxQQDxUUEhIUFRIQFBgSGBcXFhITFBgYFxcaFhkYFxcYHCogGBwlGxUZITEiJSorLi4uGB8zOD8sNygtLisBCgoKDg0OGhAQGzckICUsLC0sLCwvLiwsLCwsLCwsLSwtLCwsLCwsNCwsLCwsNC0sLCwsLCwsLCwsLCwsLCwsLP/AABEIANMA7wMBEQACEQEDEQH/xAAcAAEAAwADAQEAAAAAAAAAAAAABAUGAgMHAQj/xABEEAACAQIDAwcICAMHBQAAAAABAgADEQQSIQUGMRMiQVFSkdEWYXGBkqGi4QcUMjNCY7HBI5PTFSRDcnOC8BdEU7Lx/8QAGgEBAAMBAQEAAAAAAAAAAAAAAAECAwQFBv/EADURAQACAQIDBQcBCQADAAAAAAABAhEDEgQhMQUVQVGREyJSYWKBoXEUIzJCscHR4fAzgrL/2gAMAwEAAhEDEQA/APcYCAgICAgICAgICAgICAgICAgICAgICAgICAgICAgICAgICAgICAgICAgICBHxuMSiuZzYEhR5yxsB3kQOOHx6OSL2YHLYleI4gWJFx1cRCMpUJICAgICAgICAgICAgICAgICAgICAgICAgICBRbz70UcBTu93qH7NNdWJ854KPOZ08LwmpxN9mn958IZautTSrutLyvHb6Yt6xfEU1NOxy0ggZMr81kc5hfQHjqCvRrPbnsXS1dOv7NqZnMxMz05eUYz1+bmni9s/vIwusHtqlWbEvWCYWrVpijSYB6tlKAmuUJtm4DhfmC9xPmr2imrOnaecf2de/TzFc8/JqtjbXvSWomIBoP8AdGoy3NNFANRy5DnM3VwzCW5J5rhNu0wUFW9N6tsqtYsbqWtYag2BPqjCcrKnUDC6kEdYNxIS5wEBAQEBAQEBAQEBAQEBAQEBAQEBAQEDyf6Sdu4nE7Sw+y8I9ShyjjlaqkoxW2Zgp42VLt59B1zSNP3JtPRXdG7a2+C2DhqdMU1pghRlzMc1Q34sznnFjxvxvwtYSkT4wsovIDCUqLrTasqHWxqGqFsc5C572u2p8/rm/C69uH1Y1K9Y/ux19KNbTmkzjLNVNju5yBct3cD7LEXJUNdQCQRZrHhe3RPD4ibU4mLTHu5m0zjp1nr4vO1NK9eL06xGazbOcdJ8pn/Kz2juthloqrU0FPCqCjmwZGp2Nxf0DzG2t54/Ddp8Re+Y3Ta1sxTHLZnGc+H69M+D6WdPTxieURHXxyrF3oda6VK1L6xWpLVpB6a8iM7qqmo4Z7BejSx1PGfT11onPyZcTwluHrp2vMe/Xd+kfN6bu/VR1c0zdAwRSDmBCqBe5JLHozHjYTSLRaMw5Yx1hbSUkBAQEBAQEBAQEBAQEBAQEBAQEBAQEDN7S2DRGPGOa4qigcONdNTfNa3G1xe/BjLbp27fBGOeXbiMUtGi9QmwVSxJ83T+8nTpmYiGereKUmVRs52XAU89+Urk1mB/CHOcL5gAVW3ml9Wc2nCuhWa6cZ/Vnd6tkGvSDK7IVILhG5MuouQvKf4YzG5YC9gRGlpxqXiszj59VtTUnTpNsZUr7wYmklYYnkDToNRatrUdGp1EKKaYIZw/MpjW4OY3txmfE9m6UW09enXE7ZnMTHn4/iV9PiZtM1tHTrCPTxdHEqwokutOpnuzIgqXsthzs3AA30+2RxE8viOGtWkY54nMx5o7f4i3Hzp6la8q4ia+fOejZfRjh6q4ischSiUUMCCLt0FejrPrl+DzutiMV8pefwEW33mKzWvhE+b0id70yAgICAgICAgICAgICAgICAgfnfH/AE07Qp1XX+7AB2AHJVDoGIGvKeaSOj/rhtDrw38mp/UgP+t+0OvDfyan9SB9H034/rw38ip/UjkOQ+m/HdJw38ip/UjkPZ9n4qs+FotiMvLtTVnCgqAzC+UC5ta9uMQhU72tygo4YccVUCt/pjnVPgVh6506Xu1m7k4j3r10/vKVtGpd7dCi37zndboUe+Sh5Xvtso4ZmopbLjSGUX4LSuSNf9S3nE3vq+0xunMw45rOjnHRj8BsSpUxFOiOa1VwubTKoJALHzDj6pnPKFtO0Xnk2+x969qYIU1o1hiqKqKmSoighDcqpObOGamUaxJsWtrY3yzDq95v9g/SxSqmquKwtbDNhmyVW0rU0OvErzh9km+Uiw4xjJux1bjZW2KGKTNh61OqvWjK1vSBqPXIwmJiU6EkBAQEBAQEBAQEBAQED4zAAk6AakwKY71YX/yn1U6xv1ZbLzh5xeTgflDbuAfl35pzcowC8XNyWBCjUixGsvFJmMx/v0Vm8RPNWNg6gcIab52tZcrZjfhZbXMratqziYwVtW0ZrOUnGbGrUaYeqmQNawZkVze9iKZOcjmm5tYHQyqzlsvZi1wb1CpU8AjVL+zw4S0ViYRMtduFsKjitpUaJpA8meVqXWovMpjNzgaxtc5Rw4tE1/7/AKTL9C1Dmb3+Hv8A0glnMDUFfaNasfu8InIr/mbnOfUqgf7p06vu0rT7uPQ9/UtqfaHar5iSeJJPfrOd1pNCgW4dGnESMpQ94tzxjqQR3CMjZlcAsyngdNLgjz9URbEqamnF64lBwH0YUqSsWxVZ6ho1KYIFNAhdSpdBYkMATbXpk2vlTS0K6fR5nX25VYsXsi8qXQNTY5VFQutO68Spy2B05mpEia+SK62Z58ijtWmENEotJcbylR2H4FqkU6aZrWLZA5ueioQLaWrLesxMOnEbsCmyNh8QcO9NGL1Czg3pgZmzU/sgqRUF+IcDS0Z8zEdEzYf0vbQwtlqMmJRRrygOc9GjrY+sgy+IZRacvft1trNjcFRxDUuSNdA+TNnsDw51he4seHTKNlrAQEBAQEBAQEBAQECh3yxeXDGmpOfEXpjKCWt+IgDzaeuTEcxjsPu3UNjlr3AFjdQRbha+otL5hDz/AOk7YVTDZMShqKabBXBFjbXK46DYsR/vEmLzWYmJVtSLRiYUO5u1WapVzPfOqglgSSAwNuPWo43tc8OM7+D0a8ZqzGpacxHy/wC8XJr3/ZtOJpEdVnvOubD1EU2DjMQAi5iGNTUIBfnEnu6hb0uJ7K0acPe1I96Iz6dfw4+G4/U1NWIt0YzYVLNnGW/2ei/Xw/hPb3T5l7T1/wCgrYfJ0cRi2Uq1Z/q9PNqQiG7626XsOj7uIHou0MUKNGrVJ0VSe4f/AEzbSruvEMOIvs05lR7Domjs9S33mJJrN13qHNb1LlEnVtuvMnD02acQ7MO2vpmbVZ4B7Ej0H/ncJWUw782Y/wCL0mwNh6NJXKcJ+Fc2tawGg1LH13kjxLbm6JXHYioldDQ5RS9HNmrKHIDFhwAzXI6bcJnN/ewvOn7mWOw2HqEkGm9RG5oK085B4D09VhOi1JcWjxFZjDpxWDxFHNzitNxkKnMjZbgqhDgFgMoHToo9EiKy0vqVx1bTYW49HEYRalUurVVzALZco84I1J/eeZxXaNtPVmlY5R1To6GY3TL3uhiKVGki5lRVRQoJAIAGgt6BOudekRm04bYlGr7w0V4Fm9A8bTmv2ho16c07JQK+85/BTHpY39w8ZzX7Tn+WvqtsWuxdocvTJIsVNjbh16Tt4XiPbUzMc1bRhYTqVICAgICAgICB5dvNvFWNYnDKHr1qrYegDbKqUwTUqHXr/wDYdVpboIKVNr2u2KRWHEBqVhfQfh6ZVPJGG1MVic2E2lTV1qh1pvlZbvTF2Q3AzAjgwHRpfW05Hku0cM2z8bURNVsChbpRrMpNjxHD1Gb8HramnebUnE8482fEaVbRi0ZjlKLi9q1241NOoACb62txN4ndqTMfrhlp6elX+GuELAVKmcJSF2qEKBlViSTYAZh1mcDofqvY+zRg8LRwyj7imEJA0L8Xb1sSfXJgVW+P8QUMIP8Auqqq3Xya85z7Ct3zq0fdra7i4j39StPulbXqXcKOCi3f8rTndiEDKW1aV/itEfcxKbRxIBvfo8Jz34zQj+ZaKymDadNegse4e+YW7R0o6ZlbZLjU2yPw07evTutMbdpx/LX1lOxVY1uVWopGXlwVYro1idQG6Oqc89oam7MRC0xmm1Gp4RFRkCgI6cmQNBl6Rpwv024yNTtDiL9bejHS4bT0/wCGHGjgKSIqLTQKl8osLC/G15zzr6s9bT6tdtc5wkAW0Ey6rJ1DZNZ+FNvSbL+s6KcJrW6V/sjdCfR3Zc/adV9F2P7Tpp2bef4px+Vd8LChu3SH2izeuw906qdnaUdeaN8rXDYdaa5UAAnbTTrSNtYwrM5dsuggICAgICAgfG4H0QPGtkgCrgqzfYZsQgbW2Z1Ugelsht06GTI76myKrB/4VuUqh73TVXVs32m4A5b6X101ErMxHUTN4L1q2DNMMVSu7uSrLlUUnGuYAi5IHnmc8RpV62j1TiXm+3tyMXicZUqIihGKgFqgGgRRwFza95n3jo0nlOfsTpzPUofRdXb7yvSTXXKHc282gmd+16YxFZI0sNFuz9HlHB4mliGqNVegwqKpCrTzD7JI1JsbHiNQJy27Tt4VX2PQKm1Kh6h6vGY27R1p6YhOyEOq2aoKh+8UFQ3SAeIHVe0ztxvEWjE3nCI0qRO7HN8Jvx4znte1us5XwSoQEBAQEBA50RdlHWwHvlqRm0R8x6HPqWBAQEBAQEBAQEBAQMvtvaVanWZVey2BGg4EdZGut54/F8TraerNYnk0rWJhnVoqEyZRkvfLbm343twnDbiNW3W0+q2IcwAOAmU8+qX2AgICAgICAgICAgICAgSNnC9an/nX9ZroRnVr+sIno30+mYkBAQEBAQEBAQEBAy29tO1RG7S27j8543adcXrb5NKdFFPNXICAgICAgICAgICAgICAgTdij+80/wDN+xnRwn/mr+qLdG5n0bEgICAgICAgICAgIFFvZTvSVuy1u8fKed2lXOnE+Ur06stPFaEBAQEBAQEBAQEBAQEBAQLLdxb4lfMGPuI/edfARnXj7q26NpPoGRAQEBAQEBAQEBAQK7b9LNhn8wDdxvOXjK7tG3qtXqxU+eakBAz1Te2krgGnW5I1eQ5fIOS5S9rXvmtf8VrTq/ZLY6xnGceOEbjae99GhUrUylZmw2U1MlPMArgHNmvYAXF724+mNPhL3rFsxz6E2h3bP3no18QKKCoC6cpTdkKU6ijiUJ1PdIvwt6U3T948iLRLqp720jUQcnWWnWqcjTrFAKTVL2CjXNqQbEiTPCWiJnMZiMzHjhG5z2rvPTw1QJUo4jnOKasKYKOzC4CHNrI0+FnUjMWj/CZth92jvRSoVHUpVcUMvLOiZkpZuGc3v59AbRp8La8ROYjPSJ8SbPm096aNCoaeWrUcURXAppnuhJ1BB6LX1sI0+Fveu7MRzxzJtEJibapNhkxC5ilXLkAHPZnOVVA7RY26vVrM/Y23zSfAzyy4nbKKrF0dHRlQ0yFLlqhsgXKSGzHQG9tDe1jJ9hMzGJ5efhy6mXGpt1EDcolRGptTVkIDNaq+RGGQnMpa406jJjh7TMbZznPP9DJ/bOrpyFblaYDGn/DzZDwcHPlsbEWve4Ij2HKJ3RifHn19DKfhMStWmtRNUqIrqbWuGFxp0aTK9JpOJ6pd0qLfdZb4i/UhP6Cd/Z0fvvtP9lb9GvnuMiAgICAgICAgICAgdeIp5kZe0pHeJW9d1Zgh57Plm5AQPNtoYHGV6R5ShiamJTEioSamWhyavzRRTOEJtb8Olib8J69L6NJ5WiK4x055+bPErTGbLrNV2uRSa2Jo0lpafbIpFSF67HSc9dSkV0oz0mc+q2J5pGH2fVGJwDcm1qOEdGJGiuUACt1aiRbUpNNSM9bfjJjooxgMXWXDNVoYlsTQxaVqzVKlqWVX0FKnnyWsRqFFrHU3nTv0qTaK2jbMYjHX7q4lbY3C41tonEnCrVo4fMlBOWRCO1VAIN2PRe1tOq856X0I0vZ78TPX/C+23XHJH2jgK9I7QpLh6lX+0DmpOuXIC4ysKhJ5mW8vS9LRp2m2NvVXnzTcBsepRxZGVmRNmJhw9tGdTawPX0zO+tW2n/75x8k45vuyMNVpbPwqGi/KYYpVZLWuAzKyg9LhWLBemw65OpattW855Ty/H/QR0WGNqVKoFRKLZaFam6qwy1KigFahCHUWD3UGxJU9YMypFae7M9Yn9I8v9plE2jhqmIqmqtNwobCU1DKVZgmKWrUfKdQqjr6m6LE307V067Znn73/AM4hE81tRoMMbVexyNh6KA9BZXrkj1Bl75hNo9lWPHM/2T4m7dBqeCw6OpV0o01YHiCFAIMjiJi2raY8yOiymSV5ukv8Vj0BLd5HhPR7Nj95M/JS/Rqp7TMgICAgICAgICAgICBgdpUslaoOpz3E3HuM+Z167dW0fNtHRHmSSAgfb9cztW38s4/o0i8dLRn+r7YSm7Vj+WJ+/wDpfbpT/NMfYsJMW1Z8Ij75JrpR4zP2wZpaKecq+06xEOM0ZEBAQEBAQEDQ7oJrUPmUfrPU7Mjnaf0/updpZ67MgICAgICAgICAgICBjt5aWXEE9tQ37ftPB4+uNb9Ya06KqcSxAQEBAQEBAQEBAQEBAQNNuivMqHrYDuF/3nsdmR7tp+bO7QT01CAgICAgICAgICAgIGa3up86m3WCvdYj9TPI7TrzrZpRnp5a5AQEBAQEBAQEBAQEBAQNXumtqLHrc+4Ce32bH7qZ+f8Ahnfqu56ChAQEBAQEBAQEBAQECo3nol6IsCSrA2GvWP3nD2hSbaXLwlanVlfqz9h/Zbwni+yv8M+ktcwfVn7D+y3hHsr/AAz6SZg+rP2H9lvCPZX+GfSTMH1Z+w/st4R7K/wz6SZg+rP2H9lvCPZX+GfSTMH1Z+w/st4R7K/wz6SZg+rP2H9lvCPZX+GfSTMH1Z+w/st4R7K/wz6SZg+rP2H9lvCPZX+GfSTMH1Z+w/st4R7K/wAM+kmYPqz9h/Zbwj2V/hn0kzB9WfsP7LeEeyv8M+kmYPqz9h/Zbwj2V/hn0kzB9WfsP7LeEeyv8M+kmYcHQrxBB84IlZrMdYwNduytsMPOzH32/ae72fH7mPuyv1W07VSAgICAgICAgICAgICAgICAgICAgICAgICAgIGQ3pP949CD9TPC7R/832/y1p0X2762wyegn4jPT4KMaFf+8VLdVjOpUgICAgICAgICAgICBX7W2oMOBcFmbgOHDiSZy8TxMaERmMzK1a5VnlR+V8XynJ3n9P5W2HlR+V8XyjvP6fybDyo/K+L5R3n9P5Nh5UflfF8o7z+n8mw8qPyvi+Ud5/T+TYeVH5XxfKO8/p/JsPKj8r4vlHef0/k2HlR+V8XyjvP6fybDyo/K+L5R3n9P5Nh5UflfF8o7z+n8mw8qPyvi+Ud5/T+TYeVH5XxfKO8/p/JsPKj8r4vlHef0/k2HlR+V8XyjvP6fybFLtLF8tVL2tcDS9+Atxnn8Rq+1vN8YWiMQ2WyBbD0/8g/Se9w0Y0a/pDK3VLm6CAgICAgICAgICAgIETaGz0rgB76cCNCJhr8PTWjFkxOFf5M0u0/evhObu3S85W3yeTNLtP3r4R3bpecm+TyZpdp+9fCO7dLzk3yeTNLtP3r4R3bpecm+TyZpdp+9fCO7dLzk3yeTNLtP3r4R3bpecm+TyZpdp+9fCO7dLzk3yeTNLtP3r4R3bpecm+TyZpdp+9fCO7dLzk3yeTNLtP3r4R3bpecm+TyZpdp+9fCO7dLzk3yeTVLtP3r4R3bpecm+XTidi4ekLvUZfSVv6ha5mepwXD6cZtbBFplAFLCX+8q93ynNt4P4p/77Le8scJsTD1Ocjs4HRce/S4nVp8Fw9+dZz91ZtK9RQAAOAFhPSiIiMQo5SQgICAgICAgICAgICAgIHCpUCgliABxJ0Ei1orGZFXU3iog2BY+cDT3zjt2hoxOFtkpuCx9OsOY17dHA9030tfT1f4ZRMTCVNkEBAQEBAQIO18eKFPNxY6KPP4Tn4nXjRpu8fBMRmWKr1mdizEknpM+eve153WnMtnCVHbhsQ1NgyGxH/LGX09S2nbdUmMttszGitTDDQ8COoz6LQ1o1aRaGMxhLmyCAgICAgICAgICAgICAgY7eLHGpVKA8ymbW6z0n9p4XHa831NvhH9WtYxCqnCs50apRgymxGoMtW80mLV6nVutn4nlaSv2hr6RoffPpNHU9pSLebGYxKTNUEBAQEBAyu9lT+Ki9AW/eT4Txu0re/WPk0oo55q5AQNDug5vUXosD69RPV7MtObR+il2lnrMyAgICAgICAgICAgICAgYHaVIpWcHtE95uP1nzPEVmuraJ820dEeZJIGz3dplcMt+m7eonSfQcDWa6MZZW6rOdapAQEBAQM9vZhSVWoPw80+g8Pf8ArPL7S0pmIvHgvSfBmp5DQgIGp3VwpVGc/wCIbD0D5n3T2uztKa0m8+P9IZ3lez0VCAgICAgICAgICAgICAgVO2tkCtzlIFQC3mYdRnFxfCRre9HX+q1bYZupsqsptybeoXHeJ5NuE1onG1puhP2bu+zEGrzVGtvxHwnTodn2mc6nKPJWb+TVKthYcBpPZiMM32SEBAQEBA41EDAgi4OhEiYiYxIy+0N3WUk0ucvZOjDxnj6/Z9onOnzjyaRfzV39mVr25J+795yfsut02ytuhabN3dYkGtoB+EG5PpI4Cdmh2fMznU9FZv5NMqgCwFgNAJ68RjlDN9khAQEBAQEBAQEBAQEBAQEBAQEBAQEBAQEBAQEBAQEBAQEBAQEBA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8" name="Picture 4" descr="http://t2.gstatic.com/images?q=tbn:ANd9GcRzA0RmdG4oxza1GuG3l0FEh-aPfPOllNIt4ytJDb1_rkswqqb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24140"/>
            <a:ext cx="428625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139952" y="3068960"/>
            <a:ext cx="4788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 smtClean="0"/>
              <a:t>“Empezamos vendiendo sólo libros y con el tiempo y paciencia ahora somos el e</a:t>
            </a:r>
            <a:r>
              <a:rPr lang="en-US" i="1" dirty="0" smtClean="0"/>
              <a:t>-</a:t>
            </a:r>
            <a:r>
              <a:rPr lang="es-ES" i="1" dirty="0" err="1" smtClean="0"/>
              <a:t>commerce</a:t>
            </a:r>
            <a:r>
              <a:rPr lang="es-ES" i="1" dirty="0" smtClean="0"/>
              <a:t> m</a:t>
            </a:r>
            <a:r>
              <a:rPr lang="es-MX" i="1" dirty="0" smtClean="0"/>
              <a:t>á</a:t>
            </a:r>
            <a:r>
              <a:rPr lang="es-ES" i="1" dirty="0" smtClean="0"/>
              <a:t>s importante del mundo “ (Amazon)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27002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1487132"/>
            <a:ext cx="8244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Un entusiasmo implacable por lo que hacen </a:t>
            </a:r>
          </a:p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(Pasión)</a:t>
            </a:r>
            <a:endParaRPr lang="en-US" sz="2800" b="1" dirty="0" smtClean="0">
              <a:solidFill>
                <a:srgbClr val="0070C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923928" y="39330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i="1" dirty="0">
                <a:latin typeface="Arial"/>
              </a:rPr>
              <a:t>“ </a:t>
            </a:r>
            <a:r>
              <a:rPr lang="es-ES" i="1" dirty="0" smtClean="0"/>
              <a:t>La </a:t>
            </a:r>
            <a:r>
              <a:rPr lang="es-ES" i="1" dirty="0"/>
              <a:t>única manera de hacer un gran trabajo es amar lo que </a:t>
            </a:r>
            <a:r>
              <a:rPr lang="es-ES" i="1" dirty="0" smtClean="0"/>
              <a:t>uno hace</a:t>
            </a:r>
            <a:r>
              <a:rPr lang="es-ES" i="1" dirty="0">
                <a:latin typeface="Arial"/>
              </a:rPr>
              <a:t> “</a:t>
            </a:r>
            <a:r>
              <a:rPr lang="es-ES" i="1" dirty="0" smtClean="0"/>
              <a:t>.  </a:t>
            </a:r>
            <a:r>
              <a:rPr lang="en-US" i="1" dirty="0"/>
              <a:t>(</a:t>
            </a:r>
            <a:r>
              <a:rPr lang="es-ES" i="1" dirty="0" smtClean="0"/>
              <a:t>Jobs)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626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5982" y="2238874"/>
            <a:ext cx="4968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Pasión</a:t>
            </a:r>
            <a:endParaRPr lang="en-US" sz="2800" b="1" dirty="0" smtClean="0">
              <a:solidFill>
                <a:srgbClr val="0070C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92041" y="3068960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“Todos tus sueños se pueden hacer realidad, </a:t>
            </a:r>
            <a:endParaRPr lang="es-ES" i="1" dirty="0" smtClean="0"/>
          </a:p>
          <a:p>
            <a:r>
              <a:rPr lang="es-ES" i="1" dirty="0" smtClean="0"/>
              <a:t>si </a:t>
            </a:r>
            <a:r>
              <a:rPr lang="es-ES" i="1" dirty="0"/>
              <a:t>tienes el valor para </a:t>
            </a:r>
            <a:r>
              <a:rPr lang="es-ES" i="1" dirty="0" smtClean="0"/>
              <a:t>perseguirlos”. (Disney)</a:t>
            </a:r>
            <a:endParaRPr lang="en-US" i="1" dirty="0"/>
          </a:p>
        </p:txBody>
      </p:sp>
      <p:pic>
        <p:nvPicPr>
          <p:cNvPr id="10242" name="Picture 2" descr="The first ever mickey mouse ske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38874"/>
            <a:ext cx="2476500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65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2042845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70C0"/>
                </a:solidFill>
              </a:rPr>
              <a:t>Nunca rendirse antes de alcanzar la meta (Determinación)</a:t>
            </a:r>
            <a:endParaRPr lang="en-US" sz="2800" b="1" dirty="0" smtClean="0">
              <a:solidFill>
                <a:srgbClr val="0070C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115785" y="3851756"/>
            <a:ext cx="5580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”El fracaso es, a veces, más fructífero que el éxito”.  </a:t>
            </a:r>
            <a:r>
              <a:rPr lang="es-ES" i="1" dirty="0" smtClean="0"/>
              <a:t>(Ford)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626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31640" y="2463279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Determinación</a:t>
            </a:r>
            <a:endParaRPr lang="en-US" sz="2400" b="1" dirty="0" smtClean="0"/>
          </a:p>
        </p:txBody>
      </p:sp>
      <p:pic>
        <p:nvPicPr>
          <p:cNvPr id="9218" name="Picture 2" descr="https://c2.staticflickr.com/8/7157/6697908289_3e56b3c06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47315"/>
            <a:ext cx="32004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3028400"/>
            <a:ext cx="44722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”Cuando comenzamos </a:t>
            </a:r>
            <a:r>
              <a:rPr lang="es-ES" i="1" dirty="0" smtClean="0"/>
              <a:t>todos </a:t>
            </a:r>
            <a:r>
              <a:rPr lang="es-ES" i="1" dirty="0"/>
              <a:t>nos decían </a:t>
            </a:r>
            <a:r>
              <a:rPr lang="es-ES" i="1" dirty="0" smtClean="0"/>
              <a:t>fracasaran. </a:t>
            </a:r>
            <a:r>
              <a:rPr lang="es-ES" i="1" dirty="0"/>
              <a:t>Nosotros contestábamos </a:t>
            </a:r>
            <a:r>
              <a:rPr lang="es-ES" i="1" dirty="0" smtClean="0"/>
              <a:t>somos </a:t>
            </a:r>
            <a:r>
              <a:rPr lang="es-ES" i="1" dirty="0"/>
              <a:t>una compañía </a:t>
            </a:r>
            <a:r>
              <a:rPr lang="es-ES" i="1" dirty="0" smtClean="0"/>
              <a:t>pero </a:t>
            </a:r>
            <a:r>
              <a:rPr lang="es-ES" i="1" dirty="0"/>
              <a:t>estamos haciendo algo diferente</a:t>
            </a:r>
            <a:r>
              <a:rPr lang="es-ES" i="1" dirty="0" smtClean="0"/>
              <a:t>”. (Larry Page)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5317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7" y="2336393"/>
            <a:ext cx="708758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Aprende, renuévate constantemente</a:t>
            </a:r>
          </a:p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(Mente abierta)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s-MX" dirty="0" smtClean="0"/>
              <a:t> </a:t>
            </a:r>
            <a:endParaRPr lang="en-US" dirty="0"/>
          </a:p>
        </p:txBody>
      </p:sp>
      <p:sp>
        <p:nvSpPr>
          <p:cNvPr id="4" name="3 Rectángulo"/>
          <p:cNvSpPr/>
          <p:nvPr/>
        </p:nvSpPr>
        <p:spPr>
          <a:xfrm>
            <a:off x="2771800" y="4293096"/>
            <a:ext cx="6678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 smtClean="0"/>
              <a:t>“Siempre hay </a:t>
            </a:r>
            <a:r>
              <a:rPr lang="es-ES" i="1" dirty="0"/>
              <a:t>una forma de hacerlo mejor -encuéntrala</a:t>
            </a:r>
            <a:r>
              <a:rPr lang="es-ES" i="1" dirty="0" smtClean="0"/>
              <a:t>”. (Edison)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626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63325" y="465138"/>
            <a:ext cx="364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Grandes transformadores del mundo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093255" y="1738277"/>
            <a:ext cx="117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/>
              <a:t>Steve Jobs</a:t>
            </a:r>
            <a:endParaRPr lang="en-US" b="1" dirty="0"/>
          </a:p>
        </p:txBody>
      </p:sp>
      <p:sp>
        <p:nvSpPr>
          <p:cNvPr id="8" name="AutoShape 2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22 Rectángulo"/>
          <p:cNvSpPr/>
          <p:nvPr/>
        </p:nvSpPr>
        <p:spPr>
          <a:xfrm>
            <a:off x="3059832" y="1484784"/>
            <a:ext cx="56166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Nació el 24 febrero 1955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San </a:t>
            </a:r>
            <a:r>
              <a:rPr lang="es-ES" dirty="0"/>
              <a:t>Francisco, </a:t>
            </a:r>
            <a:r>
              <a:rPr lang="es-ES" dirty="0" smtClean="0"/>
              <a:t>California.</a:t>
            </a:r>
          </a:p>
          <a:p>
            <a:pPr algn="just"/>
            <a:r>
              <a:rPr lang="es-ES" dirty="0" smtClean="0"/>
              <a:t>Fundó </a:t>
            </a:r>
            <a:r>
              <a:rPr lang="es-ES" dirty="0"/>
              <a:t>Apple en 1976 junto con </a:t>
            </a:r>
            <a:r>
              <a:rPr lang="es-ES" dirty="0" smtClean="0"/>
              <a:t>Steve </a:t>
            </a:r>
            <a:r>
              <a:rPr lang="es-ES" dirty="0" err="1" smtClean="0"/>
              <a:t>Wozniak</a:t>
            </a:r>
            <a:r>
              <a:rPr lang="es-ES" dirty="0"/>
              <a:t>.</a:t>
            </a:r>
            <a:endParaRPr lang="es-ES" dirty="0" smtClean="0"/>
          </a:p>
          <a:p>
            <a:pPr algn="just"/>
            <a:r>
              <a:rPr lang="es-ES" i="1" dirty="0" smtClean="0"/>
              <a:t>Time</a:t>
            </a:r>
            <a:r>
              <a:rPr lang="es-ES" dirty="0" smtClean="0"/>
              <a:t> </a:t>
            </a:r>
            <a:r>
              <a:rPr lang="es-ES" dirty="0"/>
              <a:t>en </a:t>
            </a:r>
            <a:r>
              <a:rPr lang="es-ES" dirty="0" smtClean="0"/>
              <a:t>1982.</a:t>
            </a:r>
          </a:p>
          <a:p>
            <a:pPr algn="just"/>
            <a:r>
              <a:rPr lang="es-ES" dirty="0" smtClean="0"/>
              <a:t>1984 </a:t>
            </a:r>
            <a:r>
              <a:rPr lang="es-ES" dirty="0"/>
              <a:t>su compañía lanzaba el </a:t>
            </a:r>
            <a:r>
              <a:rPr lang="es-ES" dirty="0" smtClean="0"/>
              <a:t>Macintosh, </a:t>
            </a:r>
            <a:r>
              <a:rPr lang="es-ES" dirty="0"/>
              <a:t>primer ordenador personal que se comercializó </a:t>
            </a:r>
            <a:r>
              <a:rPr lang="es-ES" dirty="0" smtClean="0"/>
              <a:t>exitosamente.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Adquirió </a:t>
            </a:r>
            <a:r>
              <a:rPr lang="es-ES" dirty="0" err="1" smtClean="0"/>
              <a:t>LucasFilm</a:t>
            </a:r>
            <a:r>
              <a:rPr lang="es-ES" dirty="0" smtClean="0"/>
              <a:t> en </a:t>
            </a:r>
            <a:r>
              <a:rPr lang="es-ES" dirty="0"/>
              <a:t>Pixar, que revolucionó la industria de animación con el lanzamiento </a:t>
            </a:r>
            <a:r>
              <a:rPr lang="es-ES" dirty="0" smtClean="0"/>
              <a:t>de </a:t>
            </a:r>
            <a:r>
              <a:rPr lang="es-ES" dirty="0" err="1" smtClean="0"/>
              <a:t>Toy</a:t>
            </a:r>
            <a:r>
              <a:rPr lang="es-ES" dirty="0" smtClean="0"/>
              <a:t> </a:t>
            </a:r>
            <a:r>
              <a:rPr lang="es-ES" dirty="0" err="1" smtClean="0"/>
              <a:t>Story</a:t>
            </a:r>
            <a:r>
              <a:rPr lang="es-ES" dirty="0" smtClean="0"/>
              <a:t>.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Falleció 5 </a:t>
            </a:r>
            <a:r>
              <a:rPr lang="es-ES" dirty="0"/>
              <a:t>de octubre de 2011, a los 56 </a:t>
            </a:r>
            <a:r>
              <a:rPr lang="es-ES" dirty="0" smtClean="0"/>
              <a:t>años  </a:t>
            </a:r>
            <a:r>
              <a:rPr lang="es-ES" dirty="0"/>
              <a:t>cáncer de páncreas que le fue descubierto en 2004.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t1.gstatic.com/images?q=tbn:ANd9GcQWdVPJ7jWMqOLnQowMV4q7o7KBokWHKWee9-RL6RtRZAJtOBl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07609"/>
            <a:ext cx="18383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50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1628800"/>
            <a:ext cx="398981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Mente abierta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s-MX" dirty="0" smtClean="0"/>
              <a:t> </a:t>
            </a:r>
            <a:endParaRPr lang="en-US" dirty="0"/>
          </a:p>
        </p:txBody>
      </p:sp>
      <p:sp>
        <p:nvSpPr>
          <p:cNvPr id="8" name="7 Rectángulo"/>
          <p:cNvSpPr/>
          <p:nvPr/>
        </p:nvSpPr>
        <p:spPr>
          <a:xfrm>
            <a:off x="395536" y="2215818"/>
            <a:ext cx="61416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”</a:t>
            </a:r>
            <a:r>
              <a:rPr lang="es-ES" i="1" dirty="0" smtClean="0"/>
              <a:t>Cuando </a:t>
            </a:r>
            <a:r>
              <a:rPr lang="es-ES" i="1" dirty="0"/>
              <a:t>se innova, se corre el riesgo de cometer errores. </a:t>
            </a:r>
            <a:endParaRPr lang="es-ES" i="1" dirty="0" smtClean="0"/>
          </a:p>
          <a:p>
            <a:r>
              <a:rPr lang="es-ES" i="1" dirty="0" smtClean="0"/>
              <a:t>Es </a:t>
            </a:r>
            <a:r>
              <a:rPr lang="es-ES" i="1" dirty="0"/>
              <a:t>mejor admitirlo rápidamente y continuar con otra </a:t>
            </a:r>
            <a:r>
              <a:rPr lang="es-ES" i="1" dirty="0" smtClean="0"/>
              <a:t>innovación</a:t>
            </a:r>
            <a:r>
              <a:rPr lang="es-ES" i="1" dirty="0"/>
              <a:t>”</a:t>
            </a:r>
            <a:r>
              <a:rPr lang="es-ES" i="1" dirty="0" smtClean="0"/>
              <a:t>. </a:t>
            </a:r>
          </a:p>
          <a:p>
            <a:r>
              <a:rPr lang="es-ES" i="1" dirty="0" smtClean="0"/>
              <a:t>(Jobs)</a:t>
            </a:r>
            <a:endParaRPr lang="en-US" i="1" dirty="0"/>
          </a:p>
        </p:txBody>
      </p:sp>
      <p:pic>
        <p:nvPicPr>
          <p:cNvPr id="11266" name="Picture 2" descr="http://t3.gstatic.com/images?q=tbn:ANd9GcTQEbw6HVuwB9PMgmpHSipy5k9oDxiFyoHTQjtSE6Wfk83flbJ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83190"/>
            <a:ext cx="333375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1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1412776"/>
            <a:ext cx="684076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rgbClr val="FF0000"/>
                </a:solidFill>
              </a:rPr>
              <a:t>F</a:t>
            </a:r>
            <a:r>
              <a:rPr lang="es-MX" dirty="0"/>
              <a:t>uerza de voluntad inquebrantable (Tenacidad</a:t>
            </a:r>
            <a:r>
              <a:rPr lang="es-MX" dirty="0" smtClean="0"/>
              <a:t>)</a:t>
            </a:r>
          </a:p>
          <a:p>
            <a:r>
              <a:rPr lang="es-MX" sz="2800" dirty="0" smtClean="0">
                <a:solidFill>
                  <a:srgbClr val="FF0000"/>
                </a:solidFill>
              </a:rPr>
              <a:t>O</a:t>
            </a:r>
            <a:r>
              <a:rPr lang="es-MX" dirty="0" smtClean="0"/>
              <a:t>portunidades, las busco o espero a que lleguen? (Pro actividad)</a:t>
            </a:r>
            <a:endParaRPr lang="en-US" dirty="0" smtClean="0"/>
          </a:p>
          <a:p>
            <a:r>
              <a:rPr lang="es-MX" sz="2800" dirty="0" smtClean="0">
                <a:solidFill>
                  <a:srgbClr val="FF0000"/>
                </a:solidFill>
              </a:rPr>
              <a:t>R</a:t>
            </a:r>
            <a:r>
              <a:rPr lang="es-MX" dirty="0" smtClean="0"/>
              <a:t>epetir, repetir y repetir (Constancia y Disciplina) </a:t>
            </a:r>
            <a:endParaRPr lang="en-US" dirty="0" smtClean="0"/>
          </a:p>
          <a:p>
            <a:r>
              <a:rPr lang="es-MX" sz="2800" dirty="0" smtClean="0">
                <a:solidFill>
                  <a:srgbClr val="FF0000"/>
                </a:solidFill>
              </a:rPr>
              <a:t>T</a:t>
            </a:r>
            <a:r>
              <a:rPr lang="es-MX" dirty="0" smtClean="0"/>
              <a:t>olerancia y paciencia (Paciencia)</a:t>
            </a:r>
            <a:endParaRPr lang="en-US" dirty="0" smtClean="0"/>
          </a:p>
          <a:p>
            <a:r>
              <a:rPr lang="es-MX" sz="2800" dirty="0" smtClean="0">
                <a:solidFill>
                  <a:srgbClr val="FF0000"/>
                </a:solidFill>
              </a:rPr>
              <a:t>U</a:t>
            </a:r>
            <a:r>
              <a:rPr lang="es-MX" dirty="0" smtClean="0"/>
              <a:t>n entusiasmo implacable por lo que hacen (Pasión)</a:t>
            </a:r>
            <a:endParaRPr lang="en-US" dirty="0" smtClean="0"/>
          </a:p>
          <a:p>
            <a:r>
              <a:rPr lang="es-MX" sz="2800" dirty="0" smtClean="0">
                <a:solidFill>
                  <a:srgbClr val="FF0000"/>
                </a:solidFill>
              </a:rPr>
              <a:t>N</a:t>
            </a:r>
            <a:r>
              <a:rPr lang="es-MX" dirty="0" smtClean="0"/>
              <a:t>unca rendirse antes de alcanzar la meta (Determinación)</a:t>
            </a:r>
            <a:endParaRPr lang="en-US" dirty="0" smtClean="0"/>
          </a:p>
          <a:p>
            <a:r>
              <a:rPr lang="es-ES" sz="2800" dirty="0" smtClean="0">
                <a:solidFill>
                  <a:srgbClr val="FF0000"/>
                </a:solidFill>
              </a:rPr>
              <a:t>A</a:t>
            </a:r>
            <a:r>
              <a:rPr lang="es-ES" dirty="0" smtClean="0"/>
              <a:t>prende, renuévate constantemente (Mente abierta)</a:t>
            </a:r>
            <a:endParaRPr lang="en-US" dirty="0" smtClean="0"/>
          </a:p>
          <a:p>
            <a:r>
              <a:rPr lang="es-MX" dirty="0" smtClean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680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1494447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fortuna </a:t>
            </a:r>
            <a:r>
              <a:rPr lang="es-ES" sz="2800" i="1" dirty="0"/>
              <a:t>s. f. </a:t>
            </a:r>
            <a:endParaRPr lang="es-ES" sz="2800" i="1" dirty="0" smtClean="0"/>
          </a:p>
          <a:p>
            <a:endParaRPr lang="es-ES" sz="2800" b="1" dirty="0" smtClean="0"/>
          </a:p>
          <a:p>
            <a:r>
              <a:rPr lang="es-ES" sz="1600" b="1" dirty="0" smtClean="0"/>
              <a:t>1 </a:t>
            </a:r>
            <a:r>
              <a:rPr lang="es-ES" sz="1600" dirty="0"/>
              <a:t>  Suerte favorable para alguien. </a:t>
            </a:r>
            <a:endParaRPr lang="es-ES" sz="1600" dirty="0" smtClean="0"/>
          </a:p>
          <a:p>
            <a:endParaRPr lang="es-ES" sz="1600" dirty="0"/>
          </a:p>
          <a:p>
            <a:r>
              <a:rPr lang="es-ES" sz="1600" b="1" dirty="0" smtClean="0"/>
              <a:t>2 </a:t>
            </a:r>
            <a:r>
              <a:rPr lang="es-ES" sz="1600" dirty="0"/>
              <a:t>  Cantidad de dinero y bienes que posee una persona</a:t>
            </a:r>
            <a:r>
              <a:rPr lang="es-ES" sz="1600" dirty="0" smtClean="0"/>
              <a:t>.</a:t>
            </a:r>
          </a:p>
          <a:p>
            <a:endParaRPr lang="es-ES" sz="2800" dirty="0"/>
          </a:p>
          <a:p>
            <a:r>
              <a:rPr lang="es-ES" sz="2800" b="1" dirty="0" smtClean="0"/>
              <a:t>3  Cualidades necesarias para alcanzar tus Metas</a:t>
            </a:r>
            <a:endParaRPr lang="es-ES" sz="2800" dirty="0"/>
          </a:p>
          <a:p>
            <a:endParaRPr lang="es-E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39312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3105835"/>
            <a:ext cx="574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u="sng" dirty="0" smtClean="0">
              <a:hlinkClick r:id="rId2"/>
            </a:endParaRPr>
          </a:p>
          <a:p>
            <a:r>
              <a:rPr lang="es-MX" u="sng" dirty="0" smtClean="0">
                <a:hlinkClick r:id="rId2"/>
              </a:rPr>
              <a:t>http</a:t>
            </a:r>
            <a:r>
              <a:rPr lang="es-MX" u="sng" dirty="0">
                <a:hlinkClick r:id="rId2"/>
              </a:rPr>
              <a:t>://www.youtube.com/watch?v=hafQXGNO5bA</a:t>
            </a:r>
            <a:endParaRPr lang="en-US" dirty="0"/>
          </a:p>
        </p:txBody>
      </p:sp>
      <p:sp>
        <p:nvSpPr>
          <p:cNvPr id="3" name="2 Rectángulo"/>
          <p:cNvSpPr/>
          <p:nvPr/>
        </p:nvSpPr>
        <p:spPr>
          <a:xfrm>
            <a:off x="1115616" y="247577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/>
              <a:t>Video: Despierta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34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53923" y="2708920"/>
            <a:ext cx="423616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6000" b="1" dirty="0" smtClean="0">
                <a:solidFill>
                  <a:srgbClr val="0070C0"/>
                </a:solidFill>
              </a:rPr>
              <a:t>¡Mil Gracias!</a:t>
            </a:r>
            <a:endParaRPr lang="en-US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1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63325" y="465138"/>
            <a:ext cx="364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Grandes transformadores del mundo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95536" y="1835532"/>
            <a:ext cx="1942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/>
              <a:t>Tomas </a:t>
            </a:r>
            <a:r>
              <a:rPr lang="es-MX" b="1" dirty="0"/>
              <a:t>Alva Edison</a:t>
            </a:r>
            <a:endParaRPr lang="en-US" b="1" dirty="0"/>
          </a:p>
        </p:txBody>
      </p:sp>
      <p:sp>
        <p:nvSpPr>
          <p:cNvPr id="8" name="AutoShape 2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3.bp.blogspot.com/-xSz6wkFRHPM/USaUa4mHkTI/AAAAAAAAk-s/VhyErv71E84/s400/thomas+alva+edison+frases+ateismo+noe+religion+cristianismo+dios+jesus+bibli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63" y="2271305"/>
            <a:ext cx="2212621" cy="259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22 Rectángulo"/>
          <p:cNvSpPr/>
          <p:nvPr/>
        </p:nvSpPr>
        <p:spPr>
          <a:xfrm>
            <a:off x="2987824" y="1413931"/>
            <a:ext cx="56166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Nació el 11 </a:t>
            </a:r>
            <a:r>
              <a:rPr lang="es-MX" dirty="0"/>
              <a:t>de febrero de 1847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Milán</a:t>
            </a:r>
            <a:r>
              <a:rPr lang="es-MX" dirty="0"/>
              <a:t>, Ohio</a:t>
            </a:r>
            <a:r>
              <a:rPr lang="es-MX" dirty="0" smtClean="0"/>
              <a:t>, </a:t>
            </a:r>
            <a:r>
              <a:rPr lang="es-MX" dirty="0"/>
              <a:t>fue el </a:t>
            </a:r>
            <a:r>
              <a:rPr lang="es-MX" dirty="0" smtClean="0"/>
              <a:t>inventor norteamericano más brillante de la era moderna.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Miles </a:t>
            </a:r>
            <a:r>
              <a:rPr lang="es-MX" dirty="0"/>
              <a:t>de investigaciones iniciadas, se convirtieron en 1093 patente, </a:t>
            </a:r>
            <a:r>
              <a:rPr lang="es-ES" dirty="0" smtClean="0"/>
              <a:t>un </a:t>
            </a:r>
            <a:r>
              <a:rPr lang="es-ES" dirty="0"/>
              <a:t>invento cada quince días.</a:t>
            </a:r>
            <a:endParaRPr lang="en-US" dirty="0"/>
          </a:p>
          <a:p>
            <a:pPr algn="just"/>
            <a:r>
              <a:rPr lang="es-ES" dirty="0"/>
              <a:t>            </a:t>
            </a:r>
            <a:endParaRPr lang="en-US" dirty="0"/>
          </a:p>
          <a:p>
            <a:pPr lvl="0" algn="just"/>
            <a:r>
              <a:rPr lang="es-MX" b="1" dirty="0"/>
              <a:t>Bombilla incandescente:</a:t>
            </a:r>
            <a:r>
              <a:rPr lang="es-ES" dirty="0"/>
              <a:t> </a:t>
            </a:r>
            <a:r>
              <a:rPr lang="es-ES" dirty="0" smtClean="0"/>
              <a:t>Octubre </a:t>
            </a:r>
            <a:r>
              <a:rPr lang="es-ES" dirty="0"/>
              <a:t>de </a:t>
            </a:r>
            <a:r>
              <a:rPr lang="es-ES" dirty="0" smtClean="0"/>
              <a:t>1879.</a:t>
            </a:r>
          </a:p>
          <a:p>
            <a:pPr lvl="0" algn="just"/>
            <a:r>
              <a:rPr lang="es-MX" b="1" dirty="0" smtClean="0"/>
              <a:t>Fonógrafo</a:t>
            </a:r>
            <a:r>
              <a:rPr lang="es-MX" b="1" dirty="0"/>
              <a:t>: </a:t>
            </a:r>
            <a:r>
              <a:rPr lang="es-ES" dirty="0" smtClean="0"/>
              <a:t>1877 </a:t>
            </a:r>
            <a:r>
              <a:rPr lang="es-MX" dirty="0"/>
              <a:t>C</a:t>
            </a:r>
            <a:r>
              <a:rPr lang="es-MX" dirty="0" smtClean="0"/>
              <a:t>reados </a:t>
            </a:r>
            <a:r>
              <a:rPr lang="es-MX" dirty="0"/>
              <a:t>para el entretenimiento casero. </a:t>
            </a:r>
            <a:endParaRPr lang="en-US" dirty="0"/>
          </a:p>
          <a:p>
            <a:pPr lvl="0" algn="just"/>
            <a:r>
              <a:rPr lang="es-MX" b="1" dirty="0" err="1" smtClean="0"/>
              <a:t>Quinetoscopio</a:t>
            </a:r>
            <a:r>
              <a:rPr lang="es-MX" b="1" dirty="0" smtClean="0"/>
              <a:t>:</a:t>
            </a:r>
            <a:r>
              <a:rPr lang="es-MX" dirty="0" smtClean="0"/>
              <a:t> Primer </a:t>
            </a:r>
            <a:r>
              <a:rPr lang="es-MX" dirty="0"/>
              <a:t>reproductor de imágenes en movimiento </a:t>
            </a:r>
            <a:r>
              <a:rPr lang="es-MX" dirty="0" smtClean="0"/>
              <a:t>e </a:t>
            </a:r>
            <a:r>
              <a:rPr lang="es-MX" dirty="0"/>
              <a:t>inspiraría a los Hermanos </a:t>
            </a:r>
            <a:r>
              <a:rPr lang="es-MX" dirty="0" err="1"/>
              <a:t>Lumiere</a:t>
            </a:r>
            <a:r>
              <a:rPr lang="es-MX" b="1" dirty="0" smtClean="0"/>
              <a:t>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18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63325" y="465138"/>
            <a:ext cx="364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Grandes transformadores del mundo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043608" y="1738277"/>
            <a:ext cx="1120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Jeff Bezos</a:t>
            </a:r>
          </a:p>
        </p:txBody>
      </p:sp>
      <p:sp>
        <p:nvSpPr>
          <p:cNvPr id="8" name="AutoShape 2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22 Rectángulo"/>
          <p:cNvSpPr/>
          <p:nvPr/>
        </p:nvSpPr>
        <p:spPr>
          <a:xfrm>
            <a:off x="3275856" y="1391865"/>
            <a:ext cx="57606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Nació el 1964</a:t>
            </a:r>
            <a:endParaRPr lang="es-MX" dirty="0" smtClean="0"/>
          </a:p>
          <a:p>
            <a:endParaRPr lang="es-MX" dirty="0" smtClean="0"/>
          </a:p>
          <a:p>
            <a:r>
              <a:rPr lang="es-ES" dirty="0" smtClean="0"/>
              <a:t>Albuquerque, Nuevo México.</a:t>
            </a:r>
          </a:p>
          <a:p>
            <a:r>
              <a:rPr lang="es-MX" b="1" dirty="0" smtClean="0"/>
              <a:t>Fundador</a:t>
            </a:r>
            <a:r>
              <a:rPr lang="es-MX" dirty="0" smtClean="0"/>
              <a:t> de Amazon en 1994.</a:t>
            </a:r>
            <a:endParaRPr lang="en-US" dirty="0" smtClean="0"/>
          </a:p>
          <a:p>
            <a:r>
              <a:rPr lang="es-ES" dirty="0" smtClean="0"/>
              <a:t>Una inversión de $300,000.</a:t>
            </a:r>
          </a:p>
          <a:p>
            <a:r>
              <a:rPr lang="es-ES" dirty="0" smtClean="0"/>
              <a:t>Amazon vendió su primer libro el 16 de Julio de 1995.</a:t>
            </a:r>
          </a:p>
          <a:p>
            <a:r>
              <a:rPr lang="es-ES" dirty="0" smtClean="0"/>
              <a:t>Personaje del año por la revista </a:t>
            </a:r>
            <a:r>
              <a:rPr lang="es-ES" b="1" dirty="0" smtClean="0"/>
              <a:t>Time y News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Ofrecia</a:t>
            </a:r>
            <a:r>
              <a:rPr lang="es-ES" dirty="0" smtClean="0"/>
              <a:t> al mercado productos difíciles de conseguir.</a:t>
            </a:r>
          </a:p>
          <a:p>
            <a:endParaRPr lang="es-ES" b="1" dirty="0" smtClean="0"/>
          </a:p>
          <a:p>
            <a:r>
              <a:rPr lang="es-ES" b="1" dirty="0" smtClean="0"/>
              <a:t>Kindle </a:t>
            </a:r>
            <a:r>
              <a:rPr lang="es-ES" dirty="0" smtClean="0"/>
              <a:t>un aparato electrónico destinado a la lectura.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Picture 30" descr="http://www.achievement.org/achievers/bez0/large/bez0-00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2016482" cy="287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50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1732468"/>
            <a:ext cx="2146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William Henry </a:t>
            </a:r>
            <a:r>
              <a:rPr lang="es-ES" b="1" dirty="0" smtClean="0"/>
              <a:t>Gates</a:t>
            </a:r>
            <a:endParaRPr lang="en-US" dirty="0"/>
          </a:p>
        </p:txBody>
      </p:sp>
      <p:sp>
        <p:nvSpPr>
          <p:cNvPr id="8" name="AutoShape 2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AutoShape 4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AutoShape 6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3059832" y="1407800"/>
            <a:ext cx="56886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Nació </a:t>
            </a:r>
            <a:r>
              <a:rPr lang="es-ES" dirty="0"/>
              <a:t>el 28 de octubre de 1955 </a:t>
            </a:r>
            <a:endParaRPr lang="es-ES" dirty="0" smtClean="0"/>
          </a:p>
          <a:p>
            <a:endParaRPr lang="es-ES" dirty="0"/>
          </a:p>
          <a:p>
            <a:r>
              <a:rPr lang="es-ES" dirty="0" smtClean="0"/>
              <a:t>Seattle</a:t>
            </a:r>
            <a:r>
              <a:rPr lang="es-ES" dirty="0"/>
              <a:t>, </a:t>
            </a:r>
            <a:r>
              <a:rPr lang="es-ES" dirty="0" smtClean="0"/>
              <a:t>Washington.</a:t>
            </a:r>
          </a:p>
          <a:p>
            <a:r>
              <a:rPr lang="es-ES" dirty="0" smtClean="0"/>
              <a:t>Mejor conocido </a:t>
            </a:r>
            <a:r>
              <a:rPr lang="es-ES" dirty="0"/>
              <a:t>como </a:t>
            </a:r>
            <a:r>
              <a:rPr lang="es-ES" b="1" dirty="0"/>
              <a:t>Bill </a:t>
            </a:r>
            <a:r>
              <a:rPr lang="es-ES" b="1" dirty="0" smtClean="0"/>
              <a:t>Gates.</a:t>
            </a:r>
          </a:p>
          <a:p>
            <a:r>
              <a:rPr lang="es-ES" dirty="0" smtClean="0"/>
              <a:t>Software </a:t>
            </a:r>
            <a:r>
              <a:rPr lang="es-ES" dirty="0"/>
              <a:t>Microsoft el 4 de abril de </a:t>
            </a:r>
            <a:r>
              <a:rPr lang="es-ES" dirty="0" smtClean="0"/>
              <a:t>1975</a:t>
            </a:r>
            <a:r>
              <a:rPr lang="es-ES" dirty="0"/>
              <a:t>.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Clientes como </a:t>
            </a:r>
            <a:r>
              <a:rPr lang="es-ES" b="1" dirty="0" smtClean="0"/>
              <a:t>IBM y Apple</a:t>
            </a:r>
            <a:r>
              <a:rPr lang="es-ES" dirty="0" smtClean="0"/>
              <a:t>. </a:t>
            </a:r>
          </a:p>
          <a:p>
            <a:endParaRPr lang="es-ES" dirty="0"/>
          </a:p>
          <a:p>
            <a:r>
              <a:rPr lang="es-ES" dirty="0" smtClean="0"/>
              <a:t>Microsoft </a:t>
            </a:r>
            <a:r>
              <a:rPr lang="es-ES" dirty="0"/>
              <a:t>obtuvo legalmente la tecnología del entorno </a:t>
            </a:r>
            <a:r>
              <a:rPr lang="es-ES" b="1" dirty="0"/>
              <a:t>gráfico y del ratón</a:t>
            </a:r>
            <a:r>
              <a:rPr lang="es-ES" dirty="0"/>
              <a:t>, y sacó al mercado Microsoft Windows,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41" y="2204864"/>
            <a:ext cx="177165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863325" y="465138"/>
            <a:ext cx="364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Grandes transformadores del mundo</a:t>
            </a:r>
          </a:p>
        </p:txBody>
      </p:sp>
    </p:spTree>
    <p:extLst>
      <p:ext uri="{BB962C8B-B14F-4D97-AF65-F5344CB8AC3E}">
        <p14:creationId xmlns:p14="http://schemas.microsoft.com/office/powerpoint/2010/main" val="56340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AutoShape 4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AutoShape 6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1" name="Picture 28" descr="http://blogs.ocweekly.com/navelgazing/Walt%20Disney%20lawsuit%20OC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0344"/>
            <a:ext cx="2093974" cy="235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663370" y="1763524"/>
            <a:ext cx="2005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Walter Elias Disney</a:t>
            </a:r>
            <a:endParaRPr lang="en-US" b="1" dirty="0"/>
          </a:p>
        </p:txBody>
      </p:sp>
      <p:sp>
        <p:nvSpPr>
          <p:cNvPr id="14" name="13 Rectángulo"/>
          <p:cNvSpPr/>
          <p:nvPr/>
        </p:nvSpPr>
        <p:spPr>
          <a:xfrm>
            <a:off x="3605274" y="1685604"/>
            <a:ext cx="51845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/>
          </a:p>
          <a:p>
            <a:r>
              <a:rPr lang="es-ES" dirty="0" smtClean="0"/>
              <a:t>Nació </a:t>
            </a:r>
            <a:r>
              <a:rPr lang="es-ES" dirty="0"/>
              <a:t>en 5 de diciembre de </a:t>
            </a:r>
            <a:r>
              <a:rPr lang="es-ES" dirty="0" smtClean="0"/>
              <a:t>1901</a:t>
            </a:r>
          </a:p>
          <a:p>
            <a:endParaRPr lang="es-ES" dirty="0"/>
          </a:p>
          <a:p>
            <a:r>
              <a:rPr lang="es-ES" dirty="0"/>
              <a:t>Chicago, Illinois.</a:t>
            </a:r>
          </a:p>
          <a:p>
            <a:r>
              <a:rPr lang="es-ES" dirty="0"/>
              <a:t>Productor, director, guionista y animador. </a:t>
            </a:r>
          </a:p>
          <a:p>
            <a:r>
              <a:rPr lang="es-ES" dirty="0"/>
              <a:t>Figura capital de la historia del cine de animación.</a:t>
            </a:r>
          </a:p>
          <a:p>
            <a:r>
              <a:rPr lang="es-ES" dirty="0"/>
              <a:t>Fundó  la compañía </a:t>
            </a:r>
            <a:r>
              <a:rPr lang="es-ES" b="1" dirty="0"/>
              <a:t>Walt Disney </a:t>
            </a:r>
            <a:r>
              <a:rPr lang="es-ES" b="1" dirty="0" err="1"/>
              <a:t>Productions</a:t>
            </a:r>
            <a:r>
              <a:rPr lang="es-ES" dirty="0"/>
              <a:t>.</a:t>
            </a:r>
          </a:p>
          <a:p>
            <a:r>
              <a:rPr lang="es-ES" dirty="0"/>
              <a:t>9 que años después se convirtió en la más célebre productora del campo de la animación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b="1" dirty="0"/>
              <a:t>22 premios Óscar</a:t>
            </a:r>
            <a:r>
              <a:rPr lang="es-ES" dirty="0"/>
              <a:t> de un total de 59 nominaciones.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863325" y="465138"/>
            <a:ext cx="364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Grandes transformadores del mundo</a:t>
            </a:r>
          </a:p>
        </p:txBody>
      </p:sp>
    </p:spTree>
    <p:extLst>
      <p:ext uri="{BB962C8B-B14F-4D97-AF65-F5344CB8AC3E}">
        <p14:creationId xmlns:p14="http://schemas.microsoft.com/office/powerpoint/2010/main" val="246719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398176" y="1738277"/>
            <a:ext cx="122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Henry Ford</a:t>
            </a:r>
            <a:endParaRPr lang="en-US" dirty="0"/>
          </a:p>
        </p:txBody>
      </p:sp>
      <p:sp>
        <p:nvSpPr>
          <p:cNvPr id="8" name="AutoShape 2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AutoShape 4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AutoShape 6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3491880" y="1546914"/>
            <a:ext cx="52565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Nació </a:t>
            </a:r>
            <a:r>
              <a:rPr lang="es-ES" dirty="0"/>
              <a:t>el</a:t>
            </a:r>
            <a:r>
              <a:rPr lang="es-ES" b="1" dirty="0"/>
              <a:t>  </a:t>
            </a:r>
            <a:r>
              <a:rPr lang="es-ES" dirty="0"/>
              <a:t>30 de julio de 1863</a:t>
            </a:r>
            <a:r>
              <a:rPr lang="es-ES" dirty="0" smtClean="0"/>
              <a:t>,</a:t>
            </a:r>
          </a:p>
          <a:p>
            <a:endParaRPr lang="es-ES" dirty="0" smtClean="0"/>
          </a:p>
          <a:p>
            <a:r>
              <a:rPr lang="es-ES" dirty="0" smtClean="0"/>
              <a:t>Fundador </a:t>
            </a:r>
            <a:r>
              <a:rPr lang="es-ES" b="1" dirty="0"/>
              <a:t>de </a:t>
            </a:r>
            <a:r>
              <a:rPr lang="es-ES" b="1" dirty="0" smtClean="0"/>
              <a:t>Ford </a:t>
            </a:r>
            <a:r>
              <a:rPr lang="es-ES" b="1" dirty="0"/>
              <a:t>Motor  Company </a:t>
            </a:r>
            <a:endParaRPr lang="es-ES" b="1" dirty="0" smtClean="0"/>
          </a:p>
          <a:p>
            <a:r>
              <a:rPr lang="es-ES" b="1" dirty="0" smtClean="0"/>
              <a:t>Padre </a:t>
            </a:r>
            <a:r>
              <a:rPr lang="es-ES" b="1" dirty="0"/>
              <a:t>de las cadenas de </a:t>
            </a:r>
            <a:r>
              <a:rPr lang="es-ES" b="1" dirty="0" smtClean="0"/>
              <a:t>producción</a:t>
            </a:r>
            <a:r>
              <a:rPr lang="es-ES" dirty="0" smtClean="0"/>
              <a:t>.</a:t>
            </a:r>
          </a:p>
          <a:p>
            <a:r>
              <a:rPr lang="es-ES" dirty="0" smtClean="0"/>
              <a:t>En </a:t>
            </a:r>
            <a:r>
              <a:rPr lang="es-ES" dirty="0"/>
              <a:t>1914 </a:t>
            </a:r>
            <a:r>
              <a:rPr lang="es-ES" dirty="0" smtClean="0"/>
              <a:t>ofreció un </a:t>
            </a:r>
            <a:r>
              <a:rPr lang="es-ES" dirty="0"/>
              <a:t>salario a sus trabajadores de 5 dólares al </a:t>
            </a:r>
            <a:r>
              <a:rPr lang="es-ES" dirty="0" smtClean="0"/>
              <a:t>día el </a:t>
            </a:r>
            <a:r>
              <a:rPr lang="es-ES" dirty="0"/>
              <a:t>doble de lo que se </a:t>
            </a:r>
            <a:r>
              <a:rPr lang="es-ES" dirty="0" smtClean="0"/>
              <a:t>pagaba.</a:t>
            </a:r>
          </a:p>
          <a:p>
            <a:endParaRPr lang="es-ES" dirty="0"/>
          </a:p>
          <a:p>
            <a:r>
              <a:rPr lang="es-ES" dirty="0" smtClean="0"/>
              <a:t>Murió </a:t>
            </a:r>
            <a:r>
              <a:rPr lang="es-ES" dirty="0"/>
              <a:t>en 1947 de una hemorragia cerebral a la edad de 83 años en </a:t>
            </a:r>
            <a:r>
              <a:rPr lang="es-ES" dirty="0" err="1"/>
              <a:t>Fair</a:t>
            </a:r>
            <a:r>
              <a:rPr lang="es-ES" dirty="0"/>
              <a:t> </a:t>
            </a:r>
            <a:r>
              <a:rPr lang="es-ES" dirty="0" err="1" smtClean="0"/>
              <a:t>Lane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dirty="0" smtClean="0"/>
              <a:t>Enterrado </a:t>
            </a:r>
            <a:r>
              <a:rPr lang="es-ES" dirty="0"/>
              <a:t>en el cementerio Ford de Detroit.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" name="Picture 4" descr="http://www.logomaker.com/blog/wp-content/uploads/2011/10/henryfor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1794120" cy="245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863325" y="465138"/>
            <a:ext cx="364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Grandes transformadores del mundo</a:t>
            </a:r>
          </a:p>
        </p:txBody>
      </p:sp>
    </p:spTree>
    <p:extLst>
      <p:ext uri="{BB962C8B-B14F-4D97-AF65-F5344CB8AC3E}">
        <p14:creationId xmlns:p14="http://schemas.microsoft.com/office/powerpoint/2010/main" val="81031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97562" y="1738276"/>
            <a:ext cx="28943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Lawrence </a:t>
            </a:r>
            <a:r>
              <a:rPr lang="en-US" b="1" dirty="0" smtClean="0"/>
              <a:t>Page y Sergey </a:t>
            </a:r>
            <a:r>
              <a:rPr lang="en-US" b="1" dirty="0" err="1"/>
              <a:t>Brin</a:t>
            </a:r>
            <a:endParaRPr lang="en-US" b="1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AutoShape 2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AutoShape 4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AutoShape 6" descr="data:image/jpeg;base64,/9j/4AAQSkZJRgABAQAAAQABAAD/2wCEAAkGBhQSEBQUExQWFRQUFBcWFxcXFRUYFBYVGBcVFRQZGBQYHCYfFxkjGhQVHy8gIycpLCwsFR4xNTAqNSYrLCkBCQoKDgwOGg8PGikkHyQpLCkpLCksKSwpLCwsKSwsKSksLCkpLCwpLCkpKSksKSkpKSwpLCwpLCkpLCwpKSwsLP/AABEIANIAswMBIgACEQEDEQH/xAAcAAABBQEBAQAAAAAAAAAAAAACAAEDBAUGBwj/xAA9EAABAwIEAwcCBAUEAAcAAAABAAIRAyEEEjFBBVFhBhMicYGRobHwBzLB0RQjQlJyYoLh8RUkMzVTY6L/xAAZAQACAwEAAAAAAAAAAAAAAAABAgADBAX/xAAlEQACAgICAgICAwEAAAAAAAAAAQIRAxIhMQRBEyJxgSNRYRT/2gAMAwEAAhEDEQA/APNW1CAN9Zttr8LSwWIaBNiIgtNiORE6tg6dVmYd0yD9L7I3NOxNhfTpofL6LOnRqSJ31Wn0tp0tPv8ACCpU1bAkH5jbzVQOIHTnf0PyjfoDv8R+qVsZEht7XUTXW31/RCXD457pMAkec6+n6Kuhth6dSVI8wy/t5nmosoBP37IatT6f8XUJZOa8aX9x8KSnUF7T0VejSc78o3ibAAkbkmNVsYLshi6jw1lIuJ1IMsHm8WHujq2TejJqvub/ACLfcpVK3mep+F6PgfwjNi94qOj8rpYyepYS4+4U+D/BsBpz1buNw1pDQAZAEnNE9QrPiYnyo8xbiNyL26fPojONkyfXTpz3XqtX8GqBuH1GnpcegN/lZmN/BjwnJiDm2zMGX1IMqfHJA+RM4TvAQZkknWNjHvYoHCAQTLYOlx0PotLiHY/E4UPdWYe7aIzMMgkiWm1w2dSVz7Xa3291HwWKRYq1ALFNnBEAdZ+9lAaYIJBv9ELau/JKxk7LGeRqfNRCtKF9SPv2+qrVDJPyglZJSCfUQd5c+X3CAvlFV1v/ANKwpHDyko580ygbNim4xMQfj7lT1GiJuRuepFvDtfdUG1CB9OVtkdPGumDEARECMu4/ZTgSxnmR9+R/RSBu+YWNh09VAQdtP02lOzn+qRsKJIIm8gi9rKGCL7onVZm6iqO+9oQRGw82pPI+aLD4F9Z7WU2lzjADRcknotTsr2QrY55FPwsFjUcJaDsOphe29nOyOHwFOKQzPP5qrozuO9/6R/pCdR9g2vgzeA9gqFFtMmnmexoEvuA/Vxa02BJ31XXUMNlECB5aeypux0aXI9vdCeIuEWny2U/68cA/DORp5eqbKdlSbxNoEmR6KzRxrHCx/dWx8mEumI8Mo+hPf5hMXnnIUmfyI+VGWclZtfQlEVSiHAg3BsdCCOoOq4PtX+HVB1OpUosIqgOcAyweYmCDZdtjKhboCfLpt9UVF7S3MLg+vwq5JSGVo+b8ThqjJz06jCD/AFMLZ+NVUdU1tFtIXvHazg38RQqMpwHPiHeEm21xIC8O4nw2ph6mSo2DqLGCNAROsqlf0XbMCZHqqtQ/CmcTH2FCWyiiSYHVO58lM6mgdv7JxLoLKnSD+qSlMnBfpTIAm8a8/vdS1AInflp6oKzCLGOcjSCNt4QgGROm26RgDDhA5/8ACHvI19Ok/wDabNEgoXjTy2S0Gx3PAJNj+vut7sl2c/iqgG7nZWEkQIBc5wZq+LCdFzgcGkGJvYc/RfQvYPswMJhgXNb3zxmc4AeEG4YHawE8MexXKRocP4azC0W0aYgMFyIuT+Y9STuo69bMfuFY4hUvy5qtSpRG86LD5WRynqukbMMajsxm0Sh7szor7acBMafNU/FwP8nJnOePJA+Bf55I8U26hrCR6XWWXDZoi7NLh+PBMHX6q+8dY+i5OSDZR4rtHUp+F1xEyRBbHktmDzNI6yKMnjOTuJ0PF8O51MhsB0eE6X1F9gsXg+PDnDK7xB2V7HCCSPzC1ifJUcF2pAdrmYbOEzE3Dgi4vjW0XioKcOflc2qw/wAt8WdmBtnFo81tjmU/simWNw+sjZ4gA05pIGhgCRvJC5rtT2aoYpjnFz5YwuGQjZswAQQJjZbAxXfXO4BEbGAPaFkcToVKcuYfC8ZSRMtN4MbC8FScudkVpejxuu8H8pJbzOp6qs4Qpq7C0kHUEg+aizK1AHULnaqQ/wDSheE0RZWMEk0pk9Fdo0w+QJ2+9EQP2FXbV91IKn106KobYTjCI7qPPKT6qFMNljhWGNXEUWDV1Rot/kJX1Nl15L5q7CUC/iOGH/2Am02Fz9F9JPreElX4nSZW0ZWOqDPGshSUhEKtj7Pb5fKY4iIG64kpVkdnSjH6I0y6yp160bQg/i413vqP1VKvigdCD6hNPLaBHHyBicbpuSVO9luiwa1aGuOsAu/X9FpV3lzQWaFovMC/VY9rtmtwqhqzwNbLH4hiRIzA9DH7q7Vx9NjMxe0NGriRc8hzPkqGN7S4ZrS55AAIF7kz01Kr1lJ8Iti1Ds57H4NguyxJm35T5bKLB8afkfh6h8P9En8pFxHRWeLcSw+VjqVQNDxOUmOsg6NP+krBr4wkiYG4stuFSXYMms1wdn2dxr3ZmH/4wJGoykx6EGJWvhHONNzHG8kX5bLE7OYoBzX6ZmgnzkNMdLro+7DTf8rZMnYC+q1LlM5uRUzxDjlQHE1v8yJ00WY611pcVpjvq0HMO8dDj/UJJB9VTqiy1x4SRW1ZE0pRKjeYSpv1T0JfoApJF33CZOV8E7XKam60Dl9gqtKkB+EggY2lPUITOchlKE0uz/G3YXEMrNjwmCCJBYbOBHz6L6M4XxEYmgyqz8r5IvIIB1B9F8wkWXrP4OccPcvovd4WGQSfyzJt0JJTqevfQdduj0PiUWWVirgga/vuFrY+CGkX1NtCIssDieP7prnBhe+PAwA+JxMAE7CTcrjeSv5TpYH9DE452frvANN4aNSXFw+dAPNcwW4rCuL21mVBq5gfm2uQNVvcc4DVq0nuxFVprSCwDN3QAaQ5jmm5F5kcguUo8Jaxha0S8lvi8RNp0JDRLidhoAmioqPa/FGiKbfX7Ow7PNdiP5ji3KWkQ0m5NhY6RPuo+Ocaq4SmKQgiIDiAYgaFpj3CudjuHupAgiAXAgHa3iIm8T9FV/EHC5g06GCPWxCzpR2/wubuWpx2Ica1TvKryC8gZaLPFUcYENb7CVPwqvgmVO7NHEGoYiabXm5j8rHSL20Wx2HwLc7nuDu+YQGOn8rSP7SIM89VtYzsxLnVG5GuL85LZYS6IkZdOcTE3hbHkxpU7/RnkpNrWl+TFf2cpVWOfQcHgEAtl38twN87HDMw9CFmVez3dAiQYE5up5dIWyzs86k/NTcWmYd3ZLQ5vIm99dSdVR4xW0AzCxBD4udhItCoeRt1F8GuEF3Iqdm+LChXl92ZSBMxfor/ABzjj3A97ULRUd/LpA67AuMSB00WDTpBz2k7Tm9GkqGrSFQtcCRaBeYANvLdaEZ3BNtmRXZBI6n6yqtRuq0azpLt729LLPrFa4Mw5Eim5DTfBUr2yontWlP0Y3xyhESnQ5kkRbROEQKABGwpABl1rnSyEBE+wUcIBDBXV9gX5v4mmD4n0g5vXK4yP/0uRaLFaHZ3in8PiqdT+kGHf4us776KvJDaDRbhlrNM9s7J13dw2m5xJDZE6gE6ei2xhw4XuduU8/Nc5wqj/wCZpuB8LQ9pE6hwBYR6groWPh99Oi4yd8s6WRc8FDiWBeRDDv0sP8jMKDg/ZfK7PVhxGgBJHQlx1+i2auJaNPdZvE+0YpUyYJOgA5mybXGnYYyyNUi7nHeWGuqwe3DQGNdIsbTpeQtPDPh8Gxtrzssft/V/khu5e3KB5/KCdoMFU0ZHDKzWPDpjNA5ArqqAgSf+/RefYqlUZTL9Awg6XImJnzK77BYjvaTXWnKJg7kXU0VWi/KmiHH4tplotAt19FxvGKRA538yt3HNIN/f91lYw5pk6A/Cqi+bL4Q4pHM1aozAgZbjrvdS4igKTHj+3MRbXN4W+lioMc/+ZGn7oONYwlojd1zzEHL+pW+Kbaopk4wUjLJgKvVCd+IAKYP+VtSaOW2nwQBRVXypXt/72VZ5V0SifCASShJWGcslE0/KEm6laYKrCIs0lRRdTPIUdpQQRtDCaqFIAmeFEMkep9gOM97QaDd9KGmd2/0mfKR6Lt675XkPYHj1PDuc2qQ0PLfEdBE2dyHi1XqeeWyDLSBBBsQRIjouJ5MdJvjg6uJqUUVsXjAJubfVY1QOxL8jT4RDnHy0H0U3EQS8NGrzlHnK6DhnC20qcNvuXbk9VlgnLk3ycccf9M11GuXOLntLYltiHg8iRYi3mue4j3tUGoblpLQYnKecbldtiy3IQCGucIEx62VCpisPh6ZpucPFfLckk30GgVq7KoTrpHG08FV7ssLy4OMuLjLj0jYLoOzWLLC6i/UXH+pp0I8tFBhgHOMEEA2hXcZg3in3jB42QQfn2N0+zYzarVh8Wpa3XOYimATPstuvjMwm1x7dOt1kY2rz3Vd8l2NOqZyGIb/MJm0H766KjxnF05YKZzANudpO1+Su8SdDnk/2ujra31XOBdjBG/scryp6vX+x3GUg9M5qCVqMHRMaigqFSvChKKBMFOjCZOJQYRU0yfMkFCm6ZCdU4KFBRI0IXtulnCMEIFiAbuvWfw94n3uADHGXUXFh55T4mfBI9F5S1syuk/Dzi3cYsMcYZWGQ8g6fB8yPVZvKh8mJr9l+GWs0enYvDjK2oLljpHrqUT8NVcJ75wBGjWhnnLhJnyIU2IZIiYkfqp2xHVcNWdXYwv8AwZjfE4vPMtqPz/JusfimDZUcC19YxY5iNLbiD9V1lfBF4MfM6rIdwCsCT4Lxuf2smTl2XRyK+WZDeF0h+Z9Q/wC8gfurvDcQGVcrXOaHDLlLi4Ha+bQqPE0XNJa6JHJVm0vGHgiRoN/VOpv2NOO3KNriBAcRqABGlha653H1w2STzhXcZis1zb6LluK4zMRBsB9myOOG8gbaRMziuJGVx52WI25U3EcTmMbN+u6qMdC72KGsTg58u8yw8qNG2oCOqcsT9Fb5GhRkInPTFFAYgmTFJEBNTNjGqYlCw80cpWVjFOChKkaBqgwokZTuheNeafvNOSZ7fqlLEEwJy7QgwRcHQ80qOkJhTsh7Lq4PW+yvaYYuiJP81gio3cn+8D+0/BXRsqC3kvK/wpoB/FGnUU6VV/swgT6uC9K41Te1wLTlDugLZ3suT5Pj/G9o9GvDl3+r7NA4sNH3Cp1eOMvJ0WdiKlTu/EARu5pPyNlg4l0zqPUahZNnfBrjii+WWMdjQ8mOdv1WZWxTaYl2ouBN7LOxnFXtBAaByJuf2WeyoXHO924187haceH2yx5ONUaQxuYF9SzbBoGkHclc5j8cGzGp08uaLiPFdhttsLrEqVCTJ1XSwYPbOd5Pk0tYglMkktxyRIg8oUlCEvezqlKiSlCh9iVJR5klKDsStJklGow9FKVoRDlE1AiBhAZBF0j2Qsq80GZDKlB2LDcRGiBzyd0Gy0OF4NpmpVMUmajd7tQwIqKGts7n8FOHnv8AE1SLNoZQf8ntn4C9YxWCbUYWncWPI7FeG9ke2VehXrPptY5poOmk6QCxpDgGEaOHO+69O4F+JWDxDAXP7h5tlq2E/wCmp+U+seSkoqSqQttSuIzWkA03i4lpB36rBxzRlcWj8tM2ETmE+67XjOFDm5xAI1M2Lec/qvHeK9qcrq7BD2lzmtO4bN4jquFLxJrJqvR18eeLhsx8LgH4io4i1Fhh1R12gxMAT4nRJjkJNlk8b4zTANLDjw6Oquu+p5bMb0Ck4n2iYcJQw9EPaGMJqkxDqjnEvLY6ZRJ2aBoudLl2oYoxRzp5pSffAzihTuKFWoztiSSSRFEkkkFCCSSSUIJJJJQgZF04KElIlKQMO+4uk5KiE9Z91CEcpwUCsYWlJB2CLCgqGHc+IHrsruN8bqdIGGNEAmwLiJefe3opxAaNPTT3UGCdTdUPeAloOYgSSdoQjyyz0FUwbqD2uZU/mWygC5zeHyiLI8Xh6lOlFamBmu0h0af6b8z7qCvToPeTTqd2NQHNeYPKWzClpdn69Zmake+a05fCXGCYtDgI1BTtAs0gWuo4eicU9rYmoDVPdMGpyscYDrtEedlDxSnhaTctNzXn+6Q43G5FrbDmj4P2Xe15diKcMAIyki74019Vz+OLe8dkENmwmVPVg2ojq1c2lhsOSjKcCEyUA6YhSFiZzFLI0RwkihEAFLBQDWykWqZlK1tfvdSGhZCwpFRJG9kFNTpkkAJhQUleawAbeySTdBophJCiamFJNBHNROCkcVGAogiAWhhhAjbr93VKmNfuympviyDCi/UPh5RdVsA7KwuO5+Aq+JqyYmwVhzSGAfd0vSGIxQzuDWNlz3BrQNSTAHyYX0J2X7KMweFZSsXxNR39zzGb0GnoF5d+EvB+/wCIGs4eDDtz/wC8+Fn6n0XtxhWxEkcx2o7LHEMim5rHQ5oc6crQ6JNtxC8QxuFosqvbRcXsZYOdAzuFnOAH5WzoJJhetfil2sOHoChSJFWuDJGrKWjj0LjLR/uXi5dHp5aoTd8BiDWILjCZlJPRElWHMukboZBMofF55IK1KZ5j5Vigb3RuYJsULGMljJMK3QwaVSnleDtK0GUwL/caqNsFAUcHy03lDiKYGv2VdpvgXWfjsRJ6xCDRDPqaq5RYKdPNPjdMdB06lVGiSBzVurTNR5kho5k2hMKyi6pdJWe4pf3n2SRohTKdqOsyCmpCUbEE82HqmalUNyjw7JPkFCInotEWHqd/RA+wV0iPp09FQxP6pO2MBSbmd63V7GOhv0UeBpwJ5myt8OwP8TjKVDZzwHHpq8+wKbtk6R69+EnB+5wAeRDq7i888osz4k+q6ji3E2Yei+rUMMY0uPMxsOpMAeafhzAyk0AQAIAGgA0HpAC8n/Fztb3lX+EpnwUjNQj+qrs3qGz7k8lbVCnF8e4y/FYipWefE8zH9o/paOgEBUTy90LUbBdVMsJKAhWd59VEYU7BOn/CQYJxHIDyQvMXcYHIRmP7eaGvVyCAbx7SosNhHVDJmDv9VKsNjOcah6D49VfpPsByTtw4FhtsoajLczf78lKEbCxGMjRZVSonrVLqBMkKG18GQmc8lM1smApxRDbu9k4CANKSJ1W6dQgeI1TUEySX0AB+qs4TU+X7JJKMJbnT1/RZ2IN0kkF2E0KP/pjyK2Pw4/8AcB/g/wCYlJJGPZH0e8UD/LHkvmPHPJqPJMkvcSTcklxkk80klZIVA0hb1U7B9+6SSqZYgjoVZrOhlreHb1SSQQSgG3Hot+i0ANHT9kkky7JIhJuquI0++SSSjFMuqokkkUKWMF+ZS8Q2SSTegFQJJJIhP//Z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3995936" y="1484784"/>
            <a:ext cx="47525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Ambos nacidos en 1973 </a:t>
            </a:r>
          </a:p>
          <a:p>
            <a:endParaRPr lang="es-ES" dirty="0" smtClean="0"/>
          </a:p>
          <a:p>
            <a:r>
              <a:rPr lang="es-ES" dirty="0" smtClean="0"/>
              <a:t>El buscador </a:t>
            </a:r>
            <a:r>
              <a:rPr lang="es-ES" dirty="0"/>
              <a:t>Google, que empezó a funcionar en 1998. </a:t>
            </a:r>
            <a:endParaRPr lang="es-ES" dirty="0" smtClean="0"/>
          </a:p>
          <a:p>
            <a:endParaRPr lang="es-ES" dirty="0"/>
          </a:p>
          <a:p>
            <a:r>
              <a:rPr lang="es-ES" dirty="0" smtClean="0"/>
              <a:t>Google </a:t>
            </a:r>
            <a:r>
              <a:rPr lang="es-ES" dirty="0"/>
              <a:t>está basado en la tecnología patentada </a:t>
            </a:r>
            <a:r>
              <a:rPr lang="es-ES" dirty="0" err="1" smtClean="0"/>
              <a:t>PageRank</a:t>
            </a:r>
            <a:r>
              <a:rPr lang="es-ES" dirty="0" smtClean="0"/>
              <a:t>. </a:t>
            </a:r>
          </a:p>
          <a:p>
            <a:endParaRPr lang="es-ES" dirty="0"/>
          </a:p>
          <a:p>
            <a:r>
              <a:rPr lang="es-ES" dirty="0" smtClean="0"/>
              <a:t>Palabra semejanza </a:t>
            </a:r>
            <a:r>
              <a:rPr lang="es-ES" dirty="0"/>
              <a:t>con la </a:t>
            </a:r>
            <a:r>
              <a:rPr lang="es-ES" i="1" dirty="0" err="1" smtClean="0"/>
              <a:t>googol</a:t>
            </a:r>
            <a:r>
              <a:rPr lang="es-ES" dirty="0" smtClean="0"/>
              <a:t> o </a:t>
            </a:r>
            <a:r>
              <a:rPr lang="es-ES" dirty="0" err="1" smtClean="0"/>
              <a:t>gúgol</a:t>
            </a:r>
            <a:r>
              <a:rPr lang="es-ES" dirty="0" smtClean="0"/>
              <a:t> </a:t>
            </a:r>
          </a:p>
          <a:p>
            <a:r>
              <a:rPr lang="es-ES" dirty="0" smtClean="0"/>
              <a:t>(un </a:t>
            </a:r>
            <a:r>
              <a:rPr lang="es-ES" dirty="0"/>
              <a:t>número </a:t>
            </a:r>
            <a:r>
              <a:rPr lang="es-ES" dirty="0" smtClean="0"/>
              <a:t>10 </a:t>
            </a:r>
            <a:r>
              <a:rPr lang="es-ES" dirty="0"/>
              <a:t>elevado a la </a:t>
            </a:r>
            <a:r>
              <a:rPr lang="es-ES" dirty="0" smtClean="0"/>
              <a:t>100</a:t>
            </a:r>
            <a:r>
              <a:rPr lang="en-US" dirty="0" smtClean="0"/>
              <a:t>)</a:t>
            </a:r>
            <a:endParaRPr lang="es-ES" dirty="0"/>
          </a:p>
          <a:p>
            <a:endParaRPr lang="es-ES" dirty="0" smtClean="0"/>
          </a:p>
          <a:p>
            <a:r>
              <a:rPr lang="es-ES" dirty="0" smtClean="0"/>
              <a:t>Page </a:t>
            </a:r>
            <a:r>
              <a:rPr lang="es-ES" dirty="0"/>
              <a:t>fue presidente de Google junto con Brin hasta 2001, año en que decidieron contratar a Eric </a:t>
            </a:r>
            <a:r>
              <a:rPr lang="es-ES" dirty="0" smtClean="0"/>
              <a:t>Schmidt.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2" name="Picture 18" descr="http://campusmexico.mx/wp-content/uploads/D%C3%BAo-Googl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25" y="2276872"/>
            <a:ext cx="2731416" cy="181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863325" y="476672"/>
            <a:ext cx="364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Grandes transformadores del mundo</a:t>
            </a:r>
          </a:p>
        </p:txBody>
      </p:sp>
    </p:spTree>
    <p:extLst>
      <p:ext uri="{BB962C8B-B14F-4D97-AF65-F5344CB8AC3E}">
        <p14:creationId xmlns:p14="http://schemas.microsoft.com/office/powerpoint/2010/main" val="283972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2661</TotalTime>
  <Words>1060</Words>
  <Application>Microsoft Office PowerPoint</Application>
  <PresentationFormat>Presentación en pantalla (4:3)</PresentationFormat>
  <Paragraphs>172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Brian Nishizaki Simon</dc:creator>
  <cp:lastModifiedBy>Brian Nishizaki Simon</cp:lastModifiedBy>
  <cp:revision>107</cp:revision>
  <dcterms:created xsi:type="dcterms:W3CDTF">2014-04-03T19:13:13Z</dcterms:created>
  <dcterms:modified xsi:type="dcterms:W3CDTF">2014-04-23T16:14:09Z</dcterms:modified>
</cp:coreProperties>
</file>